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7" r:id="rId3"/>
    <p:sldId id="333" r:id="rId4"/>
    <p:sldId id="328" r:id="rId5"/>
    <p:sldId id="337" r:id="rId6"/>
    <p:sldId id="334" r:id="rId7"/>
    <p:sldId id="347" r:id="rId8"/>
    <p:sldId id="346" r:id="rId9"/>
    <p:sldId id="350" r:id="rId10"/>
    <p:sldId id="351" r:id="rId11"/>
    <p:sldId id="335" r:id="rId12"/>
    <p:sldId id="349" r:id="rId13"/>
    <p:sldId id="329" r:id="rId14"/>
    <p:sldId id="348" r:id="rId15"/>
    <p:sldId id="331" r:id="rId16"/>
    <p:sldId id="336" r:id="rId17"/>
    <p:sldId id="25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ıbbi Laboratuvar Teknikleri Programı" id="{464852BB-36A8-43D3-BFB4-8B2735D91EFB}">
          <p14:sldIdLst>
            <p14:sldId id="257"/>
            <p14:sldId id="333"/>
            <p14:sldId id="328"/>
            <p14:sldId id="337"/>
            <p14:sldId id="334"/>
            <p14:sldId id="347"/>
            <p14:sldId id="346"/>
            <p14:sldId id="350"/>
            <p14:sldId id="351"/>
            <p14:sldId id="335"/>
            <p14:sldId id="349"/>
            <p14:sldId id="329"/>
            <p14:sldId id="348"/>
            <p14:sldId id="331"/>
            <p14:sldId id="336"/>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A" initials="S" lastIdx="1" clrIdx="0">
    <p:extLst>
      <p:ext uri="{19B8F6BF-5375-455C-9EA6-DF929625EA0E}">
        <p15:presenceInfo xmlns:p15="http://schemas.microsoft.com/office/powerpoint/2012/main" userId="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1" autoAdjust="0"/>
    <p:restoredTop sz="94249" autoAdjust="0"/>
  </p:normalViewPr>
  <p:slideViewPr>
    <p:cSldViewPr snapToGrid="0">
      <p:cViewPr varScale="1">
        <p:scale>
          <a:sx n="64" d="100"/>
          <a:sy n="64" d="100"/>
        </p:scale>
        <p:origin x="85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2C79050-D7C7-4695-9E33-DBABB3AFFC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76A307E2-2A2A-4F00-A1CB-D0E4FEEB62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C4644D-EA6D-4230-8346-B5DD32571E3E}" type="datetimeFigureOut">
              <a:rPr lang="tr-TR" smtClean="0"/>
              <a:t>27.07.2020</a:t>
            </a:fld>
            <a:endParaRPr lang="tr-TR"/>
          </a:p>
        </p:txBody>
      </p:sp>
      <p:sp>
        <p:nvSpPr>
          <p:cNvPr id="4" name="Alt Bilgi Yer Tutucusu 3">
            <a:extLst>
              <a:ext uri="{FF2B5EF4-FFF2-40B4-BE49-F238E27FC236}">
                <a16:creationId xmlns:a16="http://schemas.microsoft.com/office/drawing/2014/main" id="{DC8AC87D-4B99-4110-9FBD-B2C860905C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8CA8F913-E208-4DEB-A4E4-787AF9BAE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93CB3-2968-4BB0-908F-DD614B47A15C}" type="slidenum">
              <a:rPr lang="tr-TR" smtClean="0"/>
              <a:t>‹#›</a:t>
            </a:fld>
            <a:endParaRPr lang="tr-TR"/>
          </a:p>
        </p:txBody>
      </p:sp>
    </p:spTree>
    <p:extLst>
      <p:ext uri="{BB962C8B-B14F-4D97-AF65-F5344CB8AC3E}">
        <p14:creationId xmlns:p14="http://schemas.microsoft.com/office/powerpoint/2010/main" val="343543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F91B-74BF-4FF9-B5E4-BC04030F9B9C}" type="datetimeFigureOut">
              <a:rPr lang="tr-TR" smtClean="0"/>
              <a:t>27.07.2020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A2D0-59EC-400A-88EB-8886D1E88BE2}" type="slidenum">
              <a:rPr lang="tr-TR" smtClean="0"/>
              <a:t>‹#›</a:t>
            </a:fld>
            <a:endParaRPr lang="tr-TR"/>
          </a:p>
        </p:txBody>
      </p:sp>
    </p:spTree>
    <p:extLst>
      <p:ext uri="{BB962C8B-B14F-4D97-AF65-F5344CB8AC3E}">
        <p14:creationId xmlns:p14="http://schemas.microsoft.com/office/powerpoint/2010/main" val="42605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7BB5F6-0928-4366-B266-C8AEDAE7318F}" type="slidenum">
              <a:rPr lang="en-GB" smtClean="0"/>
              <a:pPr/>
              <a:t>1</a:t>
            </a:fld>
            <a:endParaRPr lang="en-GB"/>
          </a:p>
        </p:txBody>
      </p:sp>
    </p:spTree>
    <p:extLst>
      <p:ext uri="{BB962C8B-B14F-4D97-AF65-F5344CB8AC3E}">
        <p14:creationId xmlns:p14="http://schemas.microsoft.com/office/powerpoint/2010/main" val="38455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F9F8AAB-0022-4070-AD60-8CC6F3B8CAB9}" type="datetimeFigureOut">
              <a:rPr lang="tr-TR" smtClean="0"/>
              <a:t>27.07.2020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49784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t>27.07.2020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83708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t>27.07.2020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5670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5791B-62C1-4398-B6B0-38208AE9842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1BDEEFE-A378-4663-83FB-E213F1C73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FBB1C17-7CD3-49BC-93DA-B09BEFDA499D}"/>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5" name="Alt Bilgi Yer Tutucusu 4">
            <a:extLst>
              <a:ext uri="{FF2B5EF4-FFF2-40B4-BE49-F238E27FC236}">
                <a16:creationId xmlns:a16="http://schemas.microsoft.com/office/drawing/2014/main" id="{410B8183-5202-455C-80FC-AD45E61DF7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79DE64-4554-4528-B845-D6DDD5C29771}"/>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42352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AAA911-4C3C-4265-8016-23DB8CF414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BBA246-3194-4D43-B109-2CF4B9D86F2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FE0EA1-B518-4CE9-8F06-A0F588598B94}"/>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5" name="Alt Bilgi Yer Tutucusu 4">
            <a:extLst>
              <a:ext uri="{FF2B5EF4-FFF2-40B4-BE49-F238E27FC236}">
                <a16:creationId xmlns:a16="http://schemas.microsoft.com/office/drawing/2014/main" id="{2F517F45-88D4-495F-AC8C-6ABA9B6444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1B63EE-4D52-46AB-AFCE-F31DFE33FA32}"/>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69756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B9559-B618-42DF-AE1B-E36CFADF5C2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C984A0-EE26-4EFA-9D36-16FBD9EFA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87D9B5F-E648-4DB7-B7CB-F9E911006D6F}"/>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5" name="Alt Bilgi Yer Tutucusu 4">
            <a:extLst>
              <a:ext uri="{FF2B5EF4-FFF2-40B4-BE49-F238E27FC236}">
                <a16:creationId xmlns:a16="http://schemas.microsoft.com/office/drawing/2014/main" id="{09A2C50F-CDBB-4FEE-BF03-56DF99F274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4C12DC-7F87-48B1-A94B-04233845BFFA}"/>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38507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349D7-1952-43A2-BFAE-980668C941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6864349-1EF7-4A52-8078-5738169E740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E215390-36EB-4AF2-B4C4-20C1C70C0F3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8B2C761-446C-4910-8201-614EFFA9AAA3}"/>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6" name="Alt Bilgi Yer Tutucusu 5">
            <a:extLst>
              <a:ext uri="{FF2B5EF4-FFF2-40B4-BE49-F238E27FC236}">
                <a16:creationId xmlns:a16="http://schemas.microsoft.com/office/drawing/2014/main" id="{CA0AAAFF-CC43-4B76-816F-7E28FB7659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E67CE0-431C-4310-B763-677E056C07EF}"/>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94143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01305D-D04D-46BD-9549-38E21F0758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63D378-E905-4C8C-A413-4250150F4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A7F368-7B7C-4DF5-9377-C80E245F3ECC}"/>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BA2DCB-8193-4634-B8AF-07664955A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F193D5C-37E0-45F5-B542-B2046820692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2F43F13-F0FA-482F-992F-C0B9C054F6F9}"/>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8" name="Alt Bilgi Yer Tutucusu 7">
            <a:extLst>
              <a:ext uri="{FF2B5EF4-FFF2-40B4-BE49-F238E27FC236}">
                <a16:creationId xmlns:a16="http://schemas.microsoft.com/office/drawing/2014/main" id="{D2AD035A-1176-4D7C-9B39-8B2F788527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D0A6E7E-FE1D-4120-89F5-E43787C9D3C9}"/>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15949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F37969-BBD2-440D-B5A1-F3E3BC98C4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5BB9B3-C71B-4BC4-B7F3-1F96B371DE6D}"/>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4" name="Alt Bilgi Yer Tutucusu 3">
            <a:extLst>
              <a:ext uri="{FF2B5EF4-FFF2-40B4-BE49-F238E27FC236}">
                <a16:creationId xmlns:a16="http://schemas.microsoft.com/office/drawing/2014/main" id="{27AA9533-E337-4E2F-8172-AB40684AC8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C62B5D-6285-4C27-9B54-C2F3BCB5EAB0}"/>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37379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BF7C15-C6C1-4385-A649-9F19306A09FB}"/>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3" name="Alt Bilgi Yer Tutucusu 2">
            <a:extLst>
              <a:ext uri="{FF2B5EF4-FFF2-40B4-BE49-F238E27FC236}">
                <a16:creationId xmlns:a16="http://schemas.microsoft.com/office/drawing/2014/main" id="{C07989D2-88D0-4BC7-8AB8-9C815F43AAA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B116F2E-017B-4ED5-B1EF-895149F3D615}"/>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57828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6C6D76-59E0-40B6-B6FF-4209D8CDCE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F48D2A-B5C4-4F71-BD82-0F6480523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015957C-52DC-4FD9-BEF9-55084E4AD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2D6DCD9-2BE0-4BA0-A55F-694C053F4BB3}"/>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6" name="Alt Bilgi Yer Tutucusu 5">
            <a:extLst>
              <a:ext uri="{FF2B5EF4-FFF2-40B4-BE49-F238E27FC236}">
                <a16:creationId xmlns:a16="http://schemas.microsoft.com/office/drawing/2014/main" id="{C2EF2CEA-C7A3-43C5-8A10-B58AF6ABAC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FFC310-0220-43CB-8F20-9ABD9393D666}"/>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14179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7" name="Resim 6">
            <a:extLst>
              <a:ext uri="{FF2B5EF4-FFF2-40B4-BE49-F238E27FC236}">
                <a16:creationId xmlns:a16="http://schemas.microsoft.com/office/drawing/2014/main" id="{3EA8B5B7-6B96-459C-88D8-699BC3023CCA}"/>
              </a:ext>
            </a:extLst>
          </p:cNvPr>
          <p:cNvPicPr>
            <a:picLocks noChangeAspect="1"/>
          </p:cNvPicPr>
          <p:nvPr userDrawn="1"/>
        </p:nvPicPr>
        <p:blipFill>
          <a:blip r:embed="rId2"/>
          <a:stretch>
            <a:fillRect/>
          </a:stretch>
        </p:blipFill>
        <p:spPr>
          <a:xfrm>
            <a:off x="10942284" y="226032"/>
            <a:ext cx="823031" cy="1335140"/>
          </a:xfrm>
          <a:prstGeom prst="rect">
            <a:avLst/>
          </a:prstGeom>
        </p:spPr>
      </p:pic>
      <p:sp>
        <p:nvSpPr>
          <p:cNvPr id="11" name="Veri Yer Tutucusu 10">
            <a:extLst>
              <a:ext uri="{FF2B5EF4-FFF2-40B4-BE49-F238E27FC236}">
                <a16:creationId xmlns:a16="http://schemas.microsoft.com/office/drawing/2014/main" id="{60C3E255-2908-42AC-8FA3-62DD96247B99}"/>
              </a:ext>
            </a:extLst>
          </p:cNvPr>
          <p:cNvSpPr>
            <a:spLocks noGrp="1"/>
          </p:cNvSpPr>
          <p:nvPr>
            <p:ph type="dt" sz="half" idx="10"/>
          </p:nvPr>
        </p:nvSpPr>
        <p:spPr/>
        <p:txBody>
          <a:bodyPr/>
          <a:lstStyle/>
          <a:p>
            <a:fld id="{EF9F8AAB-0022-4070-AD60-8CC6F3B8CAB9}" type="datetimeFigureOut">
              <a:rPr lang="tr-TR" smtClean="0"/>
              <a:t>27.07.2020</a:t>
            </a:fld>
            <a:endParaRPr lang="tr-TR"/>
          </a:p>
        </p:txBody>
      </p:sp>
      <p:sp>
        <p:nvSpPr>
          <p:cNvPr id="12" name="Alt Bilgi Yer Tutucusu 11">
            <a:extLst>
              <a:ext uri="{FF2B5EF4-FFF2-40B4-BE49-F238E27FC236}">
                <a16:creationId xmlns:a16="http://schemas.microsoft.com/office/drawing/2014/main" id="{7EC13506-4E46-4867-A7D3-10E36CB93006}"/>
              </a:ext>
            </a:extLst>
          </p:cNvPr>
          <p:cNvSpPr>
            <a:spLocks noGrp="1"/>
          </p:cNvSpPr>
          <p:nvPr>
            <p:ph type="ftr" sz="quarter" idx="11"/>
          </p:nvPr>
        </p:nvSpPr>
        <p:spPr>
          <a:xfrm>
            <a:off x="3938847" y="6317326"/>
            <a:ext cx="4114800" cy="365125"/>
          </a:xfrm>
        </p:spPr>
        <p:txBody>
          <a:bodyPr/>
          <a:lstStyle/>
          <a:p>
            <a:r>
              <a:rPr lang="tr-TR" dirty="0"/>
              <a:t>deneme</a:t>
            </a:r>
          </a:p>
        </p:txBody>
      </p:sp>
      <p:sp>
        <p:nvSpPr>
          <p:cNvPr id="13" name="Slayt Numarası Yer Tutucusu 12">
            <a:extLst>
              <a:ext uri="{FF2B5EF4-FFF2-40B4-BE49-F238E27FC236}">
                <a16:creationId xmlns:a16="http://schemas.microsoft.com/office/drawing/2014/main" id="{AA417AA2-32AB-4490-8409-812828642EA6}"/>
              </a:ext>
            </a:extLst>
          </p:cNvPr>
          <p:cNvSpPr>
            <a:spLocks noGrp="1"/>
          </p:cNvSpPr>
          <p:nvPr>
            <p:ph type="sldNum" sz="quarter" idx="12"/>
          </p:nvPr>
        </p:nvSpPr>
        <p:spPr/>
        <p:txBody>
          <a:bodyPr/>
          <a:lstStyle/>
          <a:p>
            <a:fld id="{3CF5AF6A-24E3-4329-867B-2F3DC0567FB9}" type="slidenum">
              <a:rPr lang="tr-TR" smtClean="0"/>
              <a:t>‹#›</a:t>
            </a:fld>
            <a:endParaRPr lang="tr-TR" dirty="0"/>
          </a:p>
        </p:txBody>
      </p:sp>
      <p:sp>
        <p:nvSpPr>
          <p:cNvPr id="14" name="Unvan 13">
            <a:extLst>
              <a:ext uri="{FF2B5EF4-FFF2-40B4-BE49-F238E27FC236}">
                <a16:creationId xmlns:a16="http://schemas.microsoft.com/office/drawing/2014/main" id="{C45734A1-988D-471A-BC5C-5C9326EC71AA}"/>
              </a:ext>
            </a:extLst>
          </p:cNvPr>
          <p:cNvSpPr>
            <a:spLocks noGrp="1"/>
          </p:cNvSpPr>
          <p:nvPr>
            <p:ph type="title"/>
          </p:nvPr>
        </p:nvSpPr>
        <p:spPr/>
        <p:txBody>
          <a:bodyPr/>
          <a:lstStyle/>
          <a:p>
            <a:r>
              <a:rPr lang="tr-TR"/>
              <a:t>Asıl başlık stilini düzenlemek için tıklayın</a:t>
            </a:r>
          </a:p>
        </p:txBody>
      </p:sp>
      <p:sp>
        <p:nvSpPr>
          <p:cNvPr id="15" name="Dikdörtgen 14">
            <a:extLst>
              <a:ext uri="{FF2B5EF4-FFF2-40B4-BE49-F238E27FC236}">
                <a16:creationId xmlns:a16="http://schemas.microsoft.com/office/drawing/2014/main" id="{74A65F97-A474-4C67-9D2F-F8966FC018FA}"/>
              </a:ext>
            </a:extLst>
          </p:cNvPr>
          <p:cNvSpPr/>
          <p:nvPr userDrawn="1"/>
        </p:nvSpPr>
        <p:spPr>
          <a:xfrm>
            <a:off x="8077200" y="6293414"/>
            <a:ext cx="4114800" cy="338554"/>
          </a:xfrm>
          <a:prstGeom prst="rect">
            <a:avLst/>
          </a:prstGeom>
        </p:spPr>
        <p:txBody>
          <a:bodyPr wrap="square">
            <a:spAutoFit/>
          </a:bodyPr>
          <a:lstStyle/>
          <a:p>
            <a:r>
              <a:rPr lang="tr-TR" sz="1600" dirty="0">
                <a:solidFill>
                  <a:schemeClr val="tx2"/>
                </a:solidFill>
              </a:rPr>
              <a:t>Tıbbi Hizmetler ve Teknikler Bölüm Tanıtımı</a:t>
            </a:r>
          </a:p>
        </p:txBody>
      </p:sp>
    </p:spTree>
    <p:extLst>
      <p:ext uri="{BB962C8B-B14F-4D97-AF65-F5344CB8AC3E}">
        <p14:creationId xmlns:p14="http://schemas.microsoft.com/office/powerpoint/2010/main" val="355033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9AA0CA-0BA8-445F-A0A1-056C45AA4E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D6AFF2-549D-4580-9D60-43703B6D6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6379C8-390C-42B2-881E-3E4B472E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692075F-5AD7-4AA1-AE5F-A37316A7D52C}"/>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6" name="Alt Bilgi Yer Tutucusu 5">
            <a:extLst>
              <a:ext uri="{FF2B5EF4-FFF2-40B4-BE49-F238E27FC236}">
                <a16:creationId xmlns:a16="http://schemas.microsoft.com/office/drawing/2014/main" id="{B99893BF-7A3D-41C9-9529-1A3891716B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24BBA5-280B-417E-9A34-8575682CB062}"/>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420689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5440A-D398-473A-99B2-E81971C61C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66C99D-D488-4927-97FA-4D9255C570B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C9D4C1-69D7-48C9-B50A-AE4EBF538226}"/>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5" name="Alt Bilgi Yer Tutucusu 4">
            <a:extLst>
              <a:ext uri="{FF2B5EF4-FFF2-40B4-BE49-F238E27FC236}">
                <a16:creationId xmlns:a16="http://schemas.microsoft.com/office/drawing/2014/main" id="{DA5A6BDB-2B30-4B03-B325-1F4450F411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016B54-625F-463F-967F-90E88959F1ED}"/>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116222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0548647-D907-48D4-9655-E818BC1040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7893DE-6CF0-4722-BE51-9E680F54F6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D08CFB-A7B9-48D4-9A7D-1ADE6FFF79D0}"/>
              </a:ext>
            </a:extLst>
          </p:cNvPr>
          <p:cNvSpPr>
            <a:spLocks noGrp="1"/>
          </p:cNvSpPr>
          <p:nvPr>
            <p:ph type="dt" sz="half" idx="10"/>
          </p:nvPr>
        </p:nvSpPr>
        <p:spPr/>
        <p:txBody>
          <a:bodyPr/>
          <a:lstStyle/>
          <a:p>
            <a:fld id="{22BED724-3ADB-4D85-9BCD-3CDEBC6F81AD}" type="datetimeFigureOut">
              <a:rPr lang="tr-TR" smtClean="0"/>
              <a:t>27.07.2020</a:t>
            </a:fld>
            <a:endParaRPr lang="tr-TR"/>
          </a:p>
        </p:txBody>
      </p:sp>
      <p:sp>
        <p:nvSpPr>
          <p:cNvPr id="5" name="Alt Bilgi Yer Tutucusu 4">
            <a:extLst>
              <a:ext uri="{FF2B5EF4-FFF2-40B4-BE49-F238E27FC236}">
                <a16:creationId xmlns:a16="http://schemas.microsoft.com/office/drawing/2014/main" id="{9FF40EA7-E550-423A-A706-DA30CEDEAF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62A895-09BB-4613-A70C-C948C391B6B4}"/>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0391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F9F8AAB-0022-4070-AD60-8CC6F3B8CAB9}" type="datetimeFigureOut">
              <a:rPr lang="tr-TR" smtClean="0"/>
              <a:t>27.07.2020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9342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F9F8AAB-0022-4070-AD60-8CC6F3B8CAB9}" type="datetimeFigureOut">
              <a:rPr lang="tr-TR" smtClean="0"/>
              <a:t>27.07.2020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15645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F9F8AAB-0022-4070-AD60-8CC6F3B8CAB9}" type="datetimeFigureOut">
              <a:rPr lang="tr-TR" smtClean="0"/>
              <a:t>27.07.2020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53862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F8AAB-0022-4070-AD60-8CC6F3B8CAB9}" type="datetimeFigureOut">
              <a:rPr lang="tr-TR" smtClean="0"/>
              <a:t>27.07.2020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9191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9F8AAB-0022-4070-AD60-8CC6F3B8CAB9}" type="datetimeFigureOut">
              <a:rPr lang="tr-TR" smtClean="0"/>
              <a:t>27.07.2020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1091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t>27.07.2020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24313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t>27.07.2020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21324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F8AAB-0022-4070-AD60-8CC6F3B8CAB9}" type="datetimeFigureOut">
              <a:rPr lang="tr-TR" smtClean="0"/>
              <a:t>27.07.2020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5AF6A-24E3-4329-867B-2F3DC0567FB9}" type="slidenum">
              <a:rPr lang="tr-TR" smtClean="0"/>
              <a:t>‹#›</a:t>
            </a:fld>
            <a:endParaRPr lang="tr-TR"/>
          </a:p>
        </p:txBody>
      </p:sp>
    </p:spTree>
    <p:extLst>
      <p:ext uri="{BB962C8B-B14F-4D97-AF65-F5344CB8AC3E}">
        <p14:creationId xmlns:p14="http://schemas.microsoft.com/office/powerpoint/2010/main" val="204359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88A65B-5453-4D48-A02A-9D43BF9A8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DCF2A9-E46D-4A38-B5B2-9A6316431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2E5503-87B3-4EFA-81CF-2A5D9E055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D724-3ADB-4D85-9BCD-3CDEBC6F81AD}" type="datetimeFigureOut">
              <a:rPr lang="tr-TR" smtClean="0"/>
              <a:t>27.07.2020</a:t>
            </a:fld>
            <a:endParaRPr lang="tr-TR"/>
          </a:p>
        </p:txBody>
      </p:sp>
      <p:sp>
        <p:nvSpPr>
          <p:cNvPr id="5" name="Alt Bilgi Yer Tutucusu 4">
            <a:extLst>
              <a:ext uri="{FF2B5EF4-FFF2-40B4-BE49-F238E27FC236}">
                <a16:creationId xmlns:a16="http://schemas.microsoft.com/office/drawing/2014/main" id="{39086D0E-3BE3-4F71-B08D-977611DDB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2CECC6-0B34-415C-A6C2-F15B3027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EF98-1831-4FE9-B3D1-D843B8C469B5}" type="slidenum">
              <a:rPr lang="tr-TR" smtClean="0"/>
              <a:t>‹#›</a:t>
            </a:fld>
            <a:endParaRPr lang="tr-TR"/>
          </a:p>
        </p:txBody>
      </p:sp>
    </p:spTree>
    <p:extLst>
      <p:ext uri="{BB962C8B-B14F-4D97-AF65-F5344CB8AC3E}">
        <p14:creationId xmlns:p14="http://schemas.microsoft.com/office/powerpoint/2010/main" val="335169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tht.koycegizsaglik.mu.edu.tr/"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6795" y="1361165"/>
            <a:ext cx="11878888" cy="226818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5400" spc="600" dirty="0">
                <a:cs typeface="Calibri" pitchFamily="34" charset="0"/>
              </a:rPr>
              <a:t>Muğla Sıtkı Koçman Üniversitesi</a:t>
            </a:r>
          </a:p>
          <a:p>
            <a:pPr algn="ctr"/>
            <a:r>
              <a:rPr lang="tr-TR" sz="5400" spc="600" dirty="0">
                <a:cs typeface="Calibri" pitchFamily="34" charset="0"/>
              </a:rPr>
              <a:t>Köyceğiz Sağlık Hizmetleri MYO</a:t>
            </a:r>
            <a:endParaRPr lang="tr-TR" sz="4000" spc="600" dirty="0">
              <a:cs typeface="Calibri" pitchFamily="34" charset="0"/>
            </a:endParaRPr>
          </a:p>
          <a:p>
            <a:pPr algn="ctr"/>
            <a:r>
              <a:rPr lang="tr-TR" sz="4000" spc="600" dirty="0">
                <a:cs typeface="Calibri" pitchFamily="34" charset="0"/>
              </a:rPr>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0113" y="24225"/>
            <a:ext cx="825073" cy="133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537866" y="6237507"/>
            <a:ext cx="1494640" cy="369332"/>
          </a:xfrm>
          <a:prstGeom prst="rect">
            <a:avLst/>
          </a:prstGeom>
          <a:noFill/>
        </p:spPr>
        <p:txBody>
          <a:bodyPr wrap="none" rtlCol="0">
            <a:spAutoFit/>
          </a:bodyPr>
          <a:lstStyle/>
          <a:p>
            <a:r>
              <a:rPr lang="tr-TR" dirty="0">
                <a:solidFill>
                  <a:schemeClr val="tx2"/>
                </a:solidFill>
              </a:rPr>
              <a:t>Temmuz 2020</a:t>
            </a:r>
          </a:p>
        </p:txBody>
      </p:sp>
      <p:sp>
        <p:nvSpPr>
          <p:cNvPr id="2" name="Metin kutusu 1"/>
          <p:cNvSpPr txBox="1"/>
          <p:nvPr/>
        </p:nvSpPr>
        <p:spPr>
          <a:xfrm>
            <a:off x="365599" y="4232366"/>
            <a:ext cx="11577872" cy="1323439"/>
          </a:xfrm>
          <a:prstGeom prst="rect">
            <a:avLst/>
          </a:prstGeom>
          <a:noFill/>
        </p:spPr>
        <p:txBody>
          <a:bodyPr wrap="square" rtlCol="0">
            <a:spAutoFit/>
          </a:bodyPr>
          <a:lstStyle/>
          <a:p>
            <a:pPr algn="ctr"/>
            <a:r>
              <a:rPr lang="tr-TR" sz="4000" b="1" spc="600" dirty="0">
                <a:solidFill>
                  <a:schemeClr val="tx2"/>
                </a:solidFill>
                <a:effectLst>
                  <a:outerShdw blurRad="31750" dist="25400" dir="5400000" algn="tl" rotWithShape="0">
                    <a:srgbClr val="000000">
                      <a:alpha val="25000"/>
                    </a:srgbClr>
                  </a:outerShdw>
                </a:effectLst>
                <a:latin typeface="+mj-lt"/>
                <a:ea typeface="+mj-ea"/>
                <a:cs typeface="Calibri" pitchFamily="34" charset="0"/>
              </a:rPr>
              <a:t>Tıbbi Hizmetler ve Teknikler Bölümü / Tıbbi Laboratuvar Teknikleri Programı</a:t>
            </a:r>
          </a:p>
        </p:txBody>
      </p:sp>
    </p:spTree>
    <p:extLst>
      <p:ext uri="{BB962C8B-B14F-4D97-AF65-F5344CB8AC3E}">
        <p14:creationId xmlns:p14="http://schemas.microsoft.com/office/powerpoint/2010/main" val="217692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normAutofit/>
          </a:bodyPr>
          <a:lstStyle/>
          <a:p>
            <a:pPr algn="just">
              <a:lnSpc>
                <a:spcPct val="150000"/>
              </a:lnSpc>
            </a:pPr>
            <a:r>
              <a:rPr lang="tr-TR" dirty="0"/>
              <a:t>Tıbbi Laboratuvar teknikleri programında öğrenci, toplam dört yarıyılda asgari 120 AKTS kredisini sağlaması gerekmektedir. Mezun durumunda olabilmesi için genel not ortalamasının 4,00 üzerinden en az 2,00 olması gerekmektedir.</a:t>
            </a: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pic>
        <p:nvPicPr>
          <p:cNvPr id="8" name="Resim 16" descr="iç mekan, oda, tablo, pencere içeren bir resim&#10;&#10;Açıklama otomatik olarak oluşturuldu">
            <a:extLst>
              <a:ext uri="{FF2B5EF4-FFF2-40B4-BE49-F238E27FC236}">
                <a16:creationId xmlns:a16="http://schemas.microsoft.com/office/drawing/2014/main" id="{A6AB3DE6-E279-48F0-AB1D-DB6AF49024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4125520"/>
            <a:ext cx="4059573" cy="27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normAutofit lnSpcReduction="10000"/>
          </a:bodyPr>
          <a:lstStyle/>
          <a:p>
            <a:pPr algn="just">
              <a:buFont typeface="Wingdings" panose="05000000000000000000" pitchFamily="2" charset="2"/>
              <a:buChar char="Ø"/>
            </a:pPr>
            <a:r>
              <a:rPr lang="tr-TR" dirty="0"/>
              <a:t>Üniversiteye ilk defa kayıt yaptıran öğrenciler, eğitim-öğretim yılının ilk haftası içinde başvurmaları halinde; daha önceki yükseköğretim bölüm/programlarında başardıkları derslerin kredileri ve bu derslerden aldıkları başarı notları ilgili yönetim kurulu kararı ile kayıt yaptırdıkları bölüm ve programa aktarılır.</a:t>
            </a:r>
          </a:p>
          <a:p>
            <a:pPr algn="just">
              <a:buFont typeface="Wingdings" panose="05000000000000000000" pitchFamily="2" charset="2"/>
              <a:buChar char="Ø"/>
            </a:pPr>
            <a:r>
              <a:rPr lang="tr-TR" dirty="0"/>
              <a:t>Tanınan ve başarı notları aktarılan eğitim-öğretim programındaki derslerin toplam kredisi ve öğrencinin kaydolduğu programın eğitim-öğretim programındaki yarıyıl kredileri dikkate alınarak bu derslerin karşılık geldiği yarıyıl sayısı hesaplanır. Azami öğrenim süresinden düşülerek, öğrencinin intibak ettirileceği yarıyıl ilgili yönetim kurulu kararı ile belirlenir.</a:t>
            </a: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Önceki Öğrenimin Tanınması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49448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a:lnSpc>
                <a:spcPct val="150000"/>
              </a:lnSpc>
            </a:pPr>
            <a:r>
              <a:rPr lang="tr-TR" dirty="0"/>
              <a:t>Programı tamamlayan öğrenciler, Sağlık Teknikeri - Tıbbi Laboratuvar Teknikeri unvanı alırlar ve tıbbi laboratuvar teknikleri programından mezun olduğuna dair </a:t>
            </a:r>
            <a:r>
              <a:rPr lang="tr-TR" dirty="0" err="1"/>
              <a:t>önlisans</a:t>
            </a:r>
            <a:r>
              <a:rPr lang="tr-TR" dirty="0"/>
              <a:t> diploması verilir.</a:t>
            </a:r>
          </a:p>
          <a:p>
            <a:pPr>
              <a:lnSpc>
                <a:spcPct val="150000"/>
              </a:lnSpc>
            </a:pPr>
            <a:r>
              <a:rPr lang="tr-TR" dirty="0"/>
              <a:t>Mezunlarımız; hastane, sağlık merkezi ve polikliniklerdeki laboratuvarlarda çalışabilirler: Mikrobiyoloji, Klinik biyokimya, Hematoloji, Parazitoloji laboratuvarlarında, Kan bankası ve Tıbbi Biyoloji ve Genetik laboratuvarında çalışabilirler. Ayrıca ilaç endüstrisinin üretim ya da kalite kontrol birimlerinde, Tıp alanında hastanelerin, üniversite araştırma laboratuvarlarında, Özel tıbbi laboratuvarlarda, Tıbbi laboratuvar malzemesi üreten ya da pazarlayan şirketlerde görev alabilirler.</a:t>
            </a:r>
          </a:p>
          <a:p>
            <a:pPr>
              <a:lnSpc>
                <a:spcPct val="150000"/>
              </a:lnSpc>
            </a:pPr>
            <a:endParaRPr lang="tr-TR" dirty="0"/>
          </a:p>
          <a:p>
            <a:pPr>
              <a:lnSpc>
                <a:spcPct val="150000"/>
              </a:lnSpc>
            </a:pPr>
            <a:endParaRPr lang="tr-TR" dirty="0"/>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285770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a:lnSpc>
                <a:spcPct val="150000"/>
              </a:lnSpc>
            </a:pPr>
            <a:r>
              <a:rPr lang="tr-TR" dirty="0"/>
              <a:t>Programı başarı ile bitirenler ÖSYM tarafından yapılan Dikey Geçiş Sınavında (DGS) başarılı oldukları takdirde; · </a:t>
            </a:r>
          </a:p>
          <a:p>
            <a:pPr>
              <a:lnSpc>
                <a:spcPct val="150000"/>
              </a:lnSpc>
            </a:pPr>
            <a:r>
              <a:rPr lang="tr-TR" dirty="0"/>
              <a:t>Biyoloji, </a:t>
            </a:r>
          </a:p>
          <a:p>
            <a:pPr>
              <a:lnSpc>
                <a:spcPct val="150000"/>
              </a:lnSpc>
            </a:pPr>
            <a:r>
              <a:rPr lang="tr-TR" dirty="0"/>
              <a:t>Moleküler Biyoloji ve Genetik,  </a:t>
            </a:r>
          </a:p>
          <a:p>
            <a:pPr>
              <a:lnSpc>
                <a:spcPct val="150000"/>
              </a:lnSpc>
            </a:pPr>
            <a:r>
              <a:rPr lang="tr-TR" dirty="0" err="1"/>
              <a:t>Biyomühendislik</a:t>
            </a:r>
            <a:r>
              <a:rPr lang="tr-TR" dirty="0"/>
              <a:t>, </a:t>
            </a:r>
          </a:p>
          <a:p>
            <a:pPr>
              <a:lnSpc>
                <a:spcPct val="150000"/>
              </a:lnSpc>
            </a:pPr>
            <a:r>
              <a:rPr lang="tr-TR" dirty="0" err="1"/>
              <a:t>Biyoteknoloji</a:t>
            </a:r>
            <a:r>
              <a:rPr lang="tr-TR" dirty="0"/>
              <a:t>, </a:t>
            </a:r>
          </a:p>
          <a:p>
            <a:pPr>
              <a:lnSpc>
                <a:spcPct val="150000"/>
              </a:lnSpc>
            </a:pPr>
            <a:r>
              <a:rPr lang="tr-TR" dirty="0"/>
              <a:t>Hemşirelik ve </a:t>
            </a:r>
          </a:p>
          <a:p>
            <a:pPr>
              <a:lnSpc>
                <a:spcPct val="150000"/>
              </a:lnSpc>
            </a:pPr>
            <a:r>
              <a:rPr lang="tr-TR" dirty="0"/>
              <a:t>Sağlık Hizmetleri lisans programlarına dikey geçiş yapabilirler.</a:t>
            </a:r>
          </a:p>
          <a:p>
            <a:pPr>
              <a:lnSpc>
                <a:spcPct val="150000"/>
              </a:lnSpc>
            </a:pPr>
            <a:endParaRPr lang="tr-TR" dirty="0"/>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Dikey Geçiş Olanakları </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195794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3828555"/>
          </a:xfrm>
        </p:spPr>
        <p:txBody>
          <a:bodyPr/>
          <a:lstStyle/>
          <a:p>
            <a:pPr algn="just" eaLnBrk="1" hangingPunct="1"/>
            <a:r>
              <a:rPr lang="tr-TR" altLang="tr-TR" dirty="0"/>
              <a:t>Köyceğiz Sağlık Hizmetleri Meslek Yüksekokulu öğrencileri, birinci ve ikinci sınıfın sonunda, </a:t>
            </a:r>
            <a:r>
              <a:rPr lang="tr-TR" altLang="tr-TR" dirty="0" err="1"/>
              <a:t>otuz’ar</a:t>
            </a:r>
            <a:r>
              <a:rPr lang="tr-TR" altLang="tr-TR" dirty="0"/>
              <a:t>  (30) olmak üzere toplamda altmış(60) günlük Staj uygulamasıyla teorik olarak öğrendikleri bilgiyi pratik anlamda sahada görebilmektedirler.</a:t>
            </a:r>
          </a:p>
          <a:p>
            <a:pPr algn="just" eaLnBrk="1" hangingPunct="1"/>
            <a:r>
              <a:rPr lang="tr-TR" altLang="tr-TR" dirty="0"/>
              <a:t>Öğrenciler; hastane, sağlık merkezi ve polikliniklerdeki laboratuvarlarda, Mikrobiyoloji, Klinik biyokimya, Hematoloji, Parazitoloji laboratuvarlarında, Kan bankası ve Tıbbi Biyoloji ve Genetik laboratuvarı gibi birçok alanda stajlarını gerçekleştirebilirler.</a:t>
            </a:r>
          </a:p>
        </p:txBody>
      </p:sp>
      <p:sp>
        <p:nvSpPr>
          <p:cNvPr id="2" name="Unvan 1"/>
          <p:cNvSpPr>
            <a:spLocks noGrp="1"/>
          </p:cNvSpPr>
          <p:nvPr>
            <p:ph type="title"/>
          </p:nvPr>
        </p:nvSpPr>
        <p:spPr/>
        <p:txBody>
          <a:bodyPr/>
          <a:lstStyle/>
          <a:p>
            <a:r>
              <a:rPr lang="tr-TR" dirty="0">
                <a:latin typeface="Arial Black" panose="020B0A04020102020204" pitchFamily="34" charset="0"/>
              </a:rPr>
              <a:t>Staj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3">
                <a:lumMod val="50000"/>
              </a:schemeClr>
            </a:solidFill>
            <a:ln>
              <a:solidFill>
                <a:schemeClr val="accent3">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183914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pic>
        <p:nvPicPr>
          <p:cNvPr id="10" name="Resim 9" descr="kıyafet, duvar, iç mekan, kadın içeren bir resim&#10;&#10;Açıklama otomatik olarak oluşturuldu">
            <a:extLst>
              <a:ext uri="{FF2B5EF4-FFF2-40B4-BE49-F238E27FC236}">
                <a16:creationId xmlns:a16="http://schemas.microsoft.com/office/drawing/2014/main" id="{20A8BD4E-24DD-42CF-A8CA-74D026363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782" y="2762084"/>
            <a:ext cx="2201679" cy="2716357"/>
          </a:xfrm>
          <a:prstGeom prst="rect">
            <a:avLst/>
          </a:prstGeom>
        </p:spPr>
      </p:pic>
      <p:pic>
        <p:nvPicPr>
          <p:cNvPr id="11" name="Resim 10" descr="adam, kişi, kravat, duvar içeren bir resim&#10;&#10;Açıklama otomatik olarak oluşturuldu">
            <a:extLst>
              <a:ext uri="{FF2B5EF4-FFF2-40B4-BE49-F238E27FC236}">
                <a16:creationId xmlns:a16="http://schemas.microsoft.com/office/drawing/2014/main" id="{5949A827-3E3A-4EC7-8DC7-98790C4CB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52" y="2863504"/>
            <a:ext cx="2140765" cy="2560523"/>
          </a:xfrm>
          <a:prstGeom prst="rect">
            <a:avLst/>
          </a:prstGeom>
        </p:spPr>
      </p:pic>
      <p:pic>
        <p:nvPicPr>
          <p:cNvPr id="12" name="Resim 11" descr="kıyafet, kadın, duvar, iç mekan içeren bir resim&#10;&#10;Açıklama otomatik olarak oluşturuldu">
            <a:extLst>
              <a:ext uri="{FF2B5EF4-FFF2-40B4-BE49-F238E27FC236}">
                <a16:creationId xmlns:a16="http://schemas.microsoft.com/office/drawing/2014/main" id="{DA7238AB-3C75-4A34-9836-1D333555D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046" y="2812492"/>
            <a:ext cx="2179619" cy="2615542"/>
          </a:xfrm>
          <a:prstGeom prst="rect">
            <a:avLst/>
          </a:prstGeom>
        </p:spPr>
      </p:pic>
      <p:pic>
        <p:nvPicPr>
          <p:cNvPr id="13" name="Resim 12" descr="kişi, kıyafet, duvar, kadın içeren bir resim&#10;&#10;Açıklama otomatik olarak oluşturuldu">
            <a:extLst>
              <a:ext uri="{FF2B5EF4-FFF2-40B4-BE49-F238E27FC236}">
                <a16:creationId xmlns:a16="http://schemas.microsoft.com/office/drawing/2014/main" id="{C0C27A53-638E-42A6-82A2-9DB89500F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6126" y="2867511"/>
            <a:ext cx="2132234" cy="2615542"/>
          </a:xfrm>
          <a:prstGeom prst="rect">
            <a:avLst/>
          </a:prstGeom>
        </p:spPr>
      </p:pic>
      <p:sp>
        <p:nvSpPr>
          <p:cNvPr id="14" name="Metin kutusu 13">
            <a:extLst>
              <a:ext uri="{FF2B5EF4-FFF2-40B4-BE49-F238E27FC236}">
                <a16:creationId xmlns:a16="http://schemas.microsoft.com/office/drawing/2014/main" id="{D1E15FB1-3916-47C9-9ECA-77D2C7FCF33F}"/>
              </a:ext>
            </a:extLst>
          </p:cNvPr>
          <p:cNvSpPr txBox="1"/>
          <p:nvPr/>
        </p:nvSpPr>
        <p:spPr>
          <a:xfrm>
            <a:off x="-144631" y="1928946"/>
            <a:ext cx="4347148" cy="923330"/>
          </a:xfrm>
          <a:prstGeom prst="rect">
            <a:avLst/>
          </a:prstGeom>
          <a:noFill/>
        </p:spPr>
        <p:txBody>
          <a:bodyPr wrap="square" rtlCol="0">
            <a:spAutoFit/>
          </a:bodyPr>
          <a:lstStyle/>
          <a:p>
            <a:pPr algn="ctr"/>
            <a:r>
              <a:rPr lang="tr-TR" b="1" dirty="0">
                <a:cs typeface="Arial" panose="020B0604020202020204" pitchFamily="34" charset="0"/>
              </a:rPr>
              <a:t>Bölüm Başkanı </a:t>
            </a:r>
          </a:p>
          <a:p>
            <a:pPr algn="ctr"/>
            <a:r>
              <a:rPr lang="tr-TR" dirty="0" err="1">
                <a:cs typeface="Arial" panose="020B0604020202020204" pitchFamily="34" charset="0"/>
              </a:rPr>
              <a:t>Öğr</a:t>
            </a:r>
            <a:r>
              <a:rPr lang="tr-TR" dirty="0">
                <a:cs typeface="Arial" panose="020B0604020202020204" pitchFamily="34" charset="0"/>
              </a:rPr>
              <a:t>. Gör. Dr. </a:t>
            </a:r>
          </a:p>
          <a:p>
            <a:pPr algn="ctr"/>
            <a:r>
              <a:rPr lang="tr-TR" dirty="0">
                <a:cs typeface="Arial" panose="020B0604020202020204" pitchFamily="34" charset="0"/>
              </a:rPr>
              <a:t>Selçuk KÜÇÜKAYDIN</a:t>
            </a:r>
          </a:p>
        </p:txBody>
      </p:sp>
      <p:sp>
        <p:nvSpPr>
          <p:cNvPr id="15" name="Metin kutusu 14">
            <a:extLst>
              <a:ext uri="{FF2B5EF4-FFF2-40B4-BE49-F238E27FC236}">
                <a16:creationId xmlns:a16="http://schemas.microsoft.com/office/drawing/2014/main" id="{09BBE2C2-0A80-4543-B587-717DDAA24FC4}"/>
              </a:ext>
            </a:extLst>
          </p:cNvPr>
          <p:cNvSpPr txBox="1"/>
          <p:nvPr/>
        </p:nvSpPr>
        <p:spPr>
          <a:xfrm>
            <a:off x="5078943" y="2202543"/>
            <a:ext cx="4347148" cy="646331"/>
          </a:xfrm>
          <a:prstGeom prst="rect">
            <a:avLst/>
          </a:prstGeom>
          <a:noFill/>
        </p:spPr>
        <p:txBody>
          <a:bodyPr wrap="square" rtlCol="0">
            <a:spAutoFit/>
          </a:bodyPr>
          <a:lstStyle/>
          <a:p>
            <a:pPr algn="ctr"/>
            <a:r>
              <a:rPr lang="tr-TR" dirty="0" err="1">
                <a:cs typeface="Arial" panose="020B0604020202020204" pitchFamily="34" charset="0"/>
              </a:rPr>
              <a:t>Öğr</a:t>
            </a:r>
            <a:r>
              <a:rPr lang="tr-TR" dirty="0">
                <a:cs typeface="Arial" panose="020B0604020202020204" pitchFamily="34" charset="0"/>
              </a:rPr>
              <a:t>. Gör. </a:t>
            </a:r>
          </a:p>
          <a:p>
            <a:pPr algn="ctr"/>
            <a:r>
              <a:rPr lang="tr-TR" dirty="0">
                <a:cs typeface="Arial" panose="020B0604020202020204" pitchFamily="34" charset="0"/>
              </a:rPr>
              <a:t>Fatma YILDIZTEKİN</a:t>
            </a:r>
          </a:p>
        </p:txBody>
      </p:sp>
      <p:sp>
        <p:nvSpPr>
          <p:cNvPr id="16" name="Metin kutusu 15">
            <a:extLst>
              <a:ext uri="{FF2B5EF4-FFF2-40B4-BE49-F238E27FC236}">
                <a16:creationId xmlns:a16="http://schemas.microsoft.com/office/drawing/2014/main" id="{BB97BEE3-C8FC-4CB2-883D-E6CBEB5D30D0}"/>
              </a:ext>
            </a:extLst>
          </p:cNvPr>
          <p:cNvSpPr txBox="1"/>
          <p:nvPr/>
        </p:nvSpPr>
        <p:spPr>
          <a:xfrm>
            <a:off x="8018669" y="2183906"/>
            <a:ext cx="4347148" cy="646331"/>
          </a:xfrm>
          <a:prstGeom prst="rect">
            <a:avLst/>
          </a:prstGeom>
          <a:noFill/>
        </p:spPr>
        <p:txBody>
          <a:bodyPr wrap="square" rtlCol="0">
            <a:spAutoFit/>
          </a:bodyPr>
          <a:lstStyle/>
          <a:p>
            <a:pPr algn="ctr"/>
            <a:r>
              <a:rPr lang="tr-TR" dirty="0" err="1">
                <a:cs typeface="Arial" panose="020B0604020202020204" pitchFamily="34" charset="0"/>
              </a:rPr>
              <a:t>Öğr</a:t>
            </a:r>
            <a:r>
              <a:rPr lang="tr-TR" dirty="0">
                <a:cs typeface="Arial" panose="020B0604020202020204" pitchFamily="34" charset="0"/>
              </a:rPr>
              <a:t>. Gör. </a:t>
            </a:r>
          </a:p>
          <a:p>
            <a:pPr algn="ctr"/>
            <a:r>
              <a:rPr lang="tr-TR" dirty="0">
                <a:cs typeface="Arial" panose="020B0604020202020204" pitchFamily="34" charset="0"/>
              </a:rPr>
              <a:t>İlknur TINDAŞ ÇAYLI </a:t>
            </a:r>
          </a:p>
        </p:txBody>
      </p:sp>
      <p:sp>
        <p:nvSpPr>
          <p:cNvPr id="17" name="Metin kutusu 16">
            <a:extLst>
              <a:ext uri="{FF2B5EF4-FFF2-40B4-BE49-F238E27FC236}">
                <a16:creationId xmlns:a16="http://schemas.microsoft.com/office/drawing/2014/main" id="{59217B37-AFB2-4796-BFF1-C831C2F464CD}"/>
              </a:ext>
            </a:extLst>
          </p:cNvPr>
          <p:cNvSpPr txBox="1"/>
          <p:nvPr/>
        </p:nvSpPr>
        <p:spPr>
          <a:xfrm>
            <a:off x="2452564" y="2123350"/>
            <a:ext cx="4347148" cy="646331"/>
          </a:xfrm>
          <a:prstGeom prst="rect">
            <a:avLst/>
          </a:prstGeom>
          <a:noFill/>
        </p:spPr>
        <p:txBody>
          <a:bodyPr wrap="square" rtlCol="0">
            <a:spAutoFit/>
          </a:bodyPr>
          <a:lstStyle/>
          <a:p>
            <a:pPr algn="ctr"/>
            <a:r>
              <a:rPr lang="tr-TR" dirty="0" err="1">
                <a:cs typeface="Arial" panose="020B0604020202020204" pitchFamily="34" charset="0"/>
              </a:rPr>
              <a:t>Öğr</a:t>
            </a:r>
            <a:r>
              <a:rPr lang="tr-TR" dirty="0">
                <a:cs typeface="Arial" panose="020B0604020202020204" pitchFamily="34" charset="0"/>
              </a:rPr>
              <a:t>. Gör. Dr. </a:t>
            </a:r>
          </a:p>
          <a:p>
            <a:pPr algn="ctr"/>
            <a:r>
              <a:rPr lang="tr-TR" dirty="0">
                <a:cs typeface="Arial" panose="020B0604020202020204" pitchFamily="34" charset="0"/>
              </a:rPr>
              <a:t>Sultan KÖŞKEROĞLU</a:t>
            </a:r>
          </a:p>
        </p:txBody>
      </p:sp>
    </p:spTree>
    <p:extLst>
      <p:ext uri="{BB962C8B-B14F-4D97-AF65-F5344CB8AC3E}">
        <p14:creationId xmlns:p14="http://schemas.microsoft.com/office/powerpoint/2010/main" val="51398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ynı Yanın Köşesi Yuvarlatılmış Dikdörtgen 12"/>
          <p:cNvSpPr/>
          <p:nvPr/>
        </p:nvSpPr>
        <p:spPr>
          <a:xfrm>
            <a:off x="2996222" y="3814811"/>
            <a:ext cx="6978254" cy="914400"/>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solidFill>
                  <a:schemeClr val="tx1"/>
                </a:solidFill>
                <a:hlinkClick r:id="rId2">
                  <a:extLst>
                    <a:ext uri="{A12FA001-AC4F-418D-AE19-62706E023703}">
                      <ahyp:hlinkClr xmlns:ahyp="http://schemas.microsoft.com/office/drawing/2018/hyperlinkcolor" val="tx"/>
                    </a:ext>
                  </a:extLst>
                </a:hlinkClick>
              </a:rPr>
              <a:t>http://tht.koycegizsaglik.mu.edu.tr/</a:t>
            </a:r>
            <a:endParaRPr lang="tr-TR" sz="2800" dirty="0">
              <a:solidFill>
                <a:schemeClr val="tx1"/>
              </a:solidFill>
            </a:endParaRPr>
          </a:p>
          <a:p>
            <a:pPr algn="ctr"/>
            <a:endParaRPr lang="tr-TR" dirty="0"/>
          </a:p>
        </p:txBody>
      </p:sp>
      <p:sp>
        <p:nvSpPr>
          <p:cNvPr id="4" name="Aynı Yanın Köşesi Yuvarlatılmış Dikdörtgen 3"/>
          <p:cNvSpPr/>
          <p:nvPr/>
        </p:nvSpPr>
        <p:spPr>
          <a:xfrm>
            <a:off x="5311075" y="2159277"/>
            <a:ext cx="4663401" cy="987783"/>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fontAlgn="auto" hangingPunct="1">
              <a:buClr>
                <a:schemeClr val="accent1">
                  <a:lumMod val="75000"/>
                </a:schemeClr>
              </a:buClr>
              <a:buFont typeface="Arial"/>
              <a:buNone/>
              <a:defRPr/>
            </a:pPr>
            <a:r>
              <a:rPr lang="tr-TR" altLang="en-US" b="1" dirty="0">
                <a:solidFill>
                  <a:schemeClr val="tx1"/>
                </a:solidFill>
              </a:rPr>
              <a:t>Resmi Facebook Adresi: </a:t>
            </a:r>
            <a:r>
              <a:rPr lang="tr-TR" altLang="en-US" dirty="0" err="1">
                <a:solidFill>
                  <a:schemeClr val="tx1"/>
                </a:solidFill>
              </a:rPr>
              <a:t>kshmyo</a:t>
            </a:r>
            <a:r>
              <a:rPr lang="tr-TR" altLang="en-US" dirty="0">
                <a:solidFill>
                  <a:schemeClr val="tx1"/>
                </a:solidFill>
              </a:rPr>
              <a:t> </a:t>
            </a:r>
            <a:r>
              <a:rPr lang="tr-TR" altLang="en-US" dirty="0" err="1">
                <a:solidFill>
                  <a:schemeClr val="tx1"/>
                </a:solidFill>
              </a:rPr>
              <a:t>Muedutr</a:t>
            </a:r>
            <a:endParaRPr lang="tr-TR" altLang="en-US" dirty="0">
              <a:solidFill>
                <a:schemeClr val="tx1"/>
              </a:solidFill>
            </a:endParaRPr>
          </a:p>
          <a:p>
            <a:pPr eaLnBrk="1" fontAlgn="auto" hangingPunct="1">
              <a:buClr>
                <a:schemeClr val="accent1">
                  <a:lumMod val="75000"/>
                </a:schemeClr>
              </a:buClr>
              <a:buFont typeface="Arial"/>
              <a:buNone/>
              <a:defRPr/>
            </a:pPr>
            <a:r>
              <a:rPr lang="tr-TR" altLang="en-US" b="1" dirty="0">
                <a:solidFill>
                  <a:schemeClr val="tx1"/>
                </a:solidFill>
              </a:rPr>
              <a:t>Resmi </a:t>
            </a:r>
            <a:r>
              <a:rPr lang="tr-TR" altLang="en-US" b="1" dirty="0" err="1">
                <a:solidFill>
                  <a:schemeClr val="tx1"/>
                </a:solidFill>
              </a:rPr>
              <a:t>İnstagram</a:t>
            </a:r>
            <a:r>
              <a:rPr lang="tr-TR" altLang="en-US" b="1" dirty="0">
                <a:solidFill>
                  <a:schemeClr val="tx1"/>
                </a:solidFill>
              </a:rPr>
              <a:t> Adresi: </a:t>
            </a:r>
            <a:r>
              <a:rPr lang="tr-TR" altLang="en-US" dirty="0" err="1">
                <a:solidFill>
                  <a:schemeClr val="tx1"/>
                </a:solidFill>
              </a:rPr>
              <a:t>kshmyomuedutr</a:t>
            </a:r>
            <a:endParaRPr lang="tr-TR" sz="1600" dirty="0">
              <a:solidFill>
                <a:schemeClr val="tx1"/>
              </a:solidFill>
            </a:endParaRPr>
          </a:p>
          <a:p>
            <a:pPr algn="ctr"/>
            <a:endParaRPr lang="tr-TR" sz="800" dirty="0">
              <a:solidFill>
                <a:schemeClr val="tx1"/>
              </a:solidFill>
            </a:endParaRPr>
          </a:p>
        </p:txBody>
      </p:sp>
      <p:sp>
        <p:nvSpPr>
          <p:cNvPr id="16" name="Metin kutusu 15"/>
          <p:cNvSpPr txBox="1"/>
          <p:nvPr/>
        </p:nvSpPr>
        <p:spPr>
          <a:xfrm>
            <a:off x="1637730" y="239510"/>
            <a:ext cx="2722220" cy="707886"/>
          </a:xfrm>
          <a:prstGeom prst="rect">
            <a:avLst/>
          </a:prstGeom>
          <a:noFill/>
        </p:spPr>
        <p:txBody>
          <a:bodyPr wrap="none" rtlCol="0">
            <a:spAutoFit/>
          </a:bodyPr>
          <a:lstStyle/>
          <a:p>
            <a:r>
              <a:rPr lang="tr-TR" sz="4000" b="1" dirty="0">
                <a:latin typeface="Arial Black" panose="020B0A04020102020204" pitchFamily="34" charset="0"/>
              </a:rPr>
              <a:t>İLETİŞİM</a:t>
            </a:r>
          </a:p>
        </p:txBody>
      </p:sp>
      <p:pic>
        <p:nvPicPr>
          <p:cNvPr id="1028" name="Picture 4" descr="http://static1.squarespace.com/static/4f5810d9e4b0ebbf0a1507a6/t/55a6e39be4b0e13bc07f93a1/14370006041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7730" y="2118496"/>
            <a:ext cx="1606238" cy="1154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gpht.com/nn0_2f2yehKR7fnMIZ0XrSWbC5Q0VPP7vNmLMV7ndNFinClynZRO4RBTGfbjVOs1fyA=w3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3551" y="2075968"/>
            <a:ext cx="1152128" cy="11731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4280" y="6273225"/>
            <a:ext cx="9268263" cy="584775"/>
          </a:xfrm>
          <a:prstGeom prst="rect">
            <a:avLst/>
          </a:prstGeom>
        </p:spPr>
        <p:txBody>
          <a:bodyPr wrap="square">
            <a:spAutoFit/>
          </a:bodyPr>
          <a:lstStyle/>
          <a:p>
            <a:r>
              <a:rPr lang="tr-TR" sz="1600" i="1" dirty="0"/>
              <a:t>İletişim: Muğla Sıtkı Koçman Üniversitesi  </a:t>
            </a:r>
          </a:p>
          <a:p>
            <a:r>
              <a:rPr lang="tr-TR" sz="1600" i="1" dirty="0"/>
              <a:t>48000 Kötekli/Muğla |Tel: + 90 (252) 211-5947 </a:t>
            </a:r>
          </a:p>
        </p:txBody>
      </p:sp>
      <p:pic>
        <p:nvPicPr>
          <p:cNvPr id="5" name="Picture 2" descr="https://cdn.thinglink.me/api/image/662605069589413890/1240/10/scaletowidt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07532" y="3759620"/>
            <a:ext cx="1116020" cy="1031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stagram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902" y="2118496"/>
            <a:ext cx="1153805" cy="1154427"/>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80137" y="5143500"/>
            <a:ext cx="60118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5191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10923165" cy="4351338"/>
          </a:xfrm>
        </p:spPr>
        <p:txBody>
          <a:bodyPr>
            <a:normAutofit lnSpcReduction="10000"/>
          </a:bodyPr>
          <a:lstStyle/>
          <a:p>
            <a:pPr algn="just">
              <a:spcBef>
                <a:spcPct val="0"/>
              </a:spcBef>
              <a:spcAft>
                <a:spcPct val="0"/>
              </a:spcAft>
              <a:buClrTx/>
              <a:buSzTx/>
            </a:pPr>
            <a:r>
              <a:rPr lang="tr-TR" altLang="tr-TR" sz="2800" dirty="0">
                <a:latin typeface="Arial" panose="020B0604020202020204" pitchFamily="34" charset="0"/>
                <a:cs typeface="Arial" panose="020B0604020202020204" pitchFamily="34" charset="0"/>
              </a:rPr>
              <a:t>Tıbbi Laboratuvar Teknikleri Programı, Köyceğiz Sağlık Hizmetleri Meslek Yüksekokulu bünyesinde, 2018-2019 öğretim yılında 39 öğrencinin kayıt yaptırması ile eğitim-öğretim hayatına başlamıştır.</a:t>
            </a:r>
          </a:p>
          <a:p>
            <a:pPr algn="just">
              <a:spcBef>
                <a:spcPct val="0"/>
              </a:spcBef>
              <a:spcAft>
                <a:spcPct val="0"/>
              </a:spcAft>
              <a:buClrTx/>
              <a:buSzTx/>
            </a:pPr>
            <a:endParaRPr lang="tr-TR" altLang="tr-TR" sz="2800" dirty="0">
              <a:latin typeface="Arial" panose="020B0604020202020204" pitchFamily="34" charset="0"/>
              <a:cs typeface="Arial" panose="020B0604020202020204" pitchFamily="34" charset="0"/>
            </a:endParaRPr>
          </a:p>
          <a:p>
            <a:pPr algn="just">
              <a:spcBef>
                <a:spcPct val="0"/>
              </a:spcBef>
              <a:spcAft>
                <a:spcPct val="0"/>
              </a:spcAft>
              <a:buClrTx/>
              <a:buSzTx/>
            </a:pPr>
            <a:r>
              <a:rPr lang="tr-TR" altLang="tr-TR" sz="2800" dirty="0">
                <a:latin typeface="Arial" panose="020B0604020202020204" pitchFamily="34" charset="0"/>
                <a:cs typeface="Arial" panose="020B0604020202020204" pitchFamily="34" charset="0"/>
              </a:rPr>
              <a:t>Yüksekokulumuzda, 4’ü Tıbbi Laboratuvar Teknikler programında olmak üzere toplamda 9 Akademik Personel, 6 İdari Personel, 1 Geçici Personel ve 1 Sürekli İşçi olmak üzere 17 personel ile hizmet vermektedir.</a:t>
            </a:r>
          </a:p>
          <a:p>
            <a:pPr algn="just">
              <a:spcBef>
                <a:spcPct val="0"/>
              </a:spcBef>
              <a:spcAft>
                <a:spcPct val="0"/>
              </a:spcAft>
              <a:buClrTx/>
              <a:buSzTx/>
            </a:pPr>
            <a:endParaRPr lang="tr-TR" altLang="tr-TR" sz="2800" dirty="0">
              <a:latin typeface="Arial" panose="020B0604020202020204" pitchFamily="34" charset="0"/>
              <a:cs typeface="Arial" panose="020B0604020202020204" pitchFamily="34" charset="0"/>
            </a:endParaRPr>
          </a:p>
          <a:p>
            <a:pPr algn="just">
              <a:spcBef>
                <a:spcPct val="0"/>
              </a:spcBef>
              <a:spcAft>
                <a:spcPct val="0"/>
              </a:spcAft>
            </a:pPr>
            <a:r>
              <a:rPr lang="tr-TR" altLang="tr-TR" dirty="0">
                <a:latin typeface="Arial" panose="020B0604020202020204" pitchFamily="34" charset="0"/>
                <a:cs typeface="Arial" panose="020B0604020202020204" pitchFamily="34" charset="0"/>
              </a:rPr>
              <a:t>Yüksekokulumuz 844,24  m</a:t>
            </a:r>
            <a:r>
              <a:rPr lang="tr-TR" altLang="tr-TR" baseline="30000" dirty="0">
                <a:latin typeface="Arial" panose="020B0604020202020204" pitchFamily="34" charset="0"/>
                <a:cs typeface="Arial" panose="020B0604020202020204" pitchFamily="34" charset="0"/>
              </a:rPr>
              <a:t>2 </a:t>
            </a:r>
            <a:r>
              <a:rPr lang="tr-TR" altLang="tr-TR" dirty="0">
                <a:latin typeface="Arial" panose="020B0604020202020204" pitchFamily="34" charset="0"/>
                <a:cs typeface="Arial" panose="020B0604020202020204" pitchFamily="34" charset="0"/>
              </a:rPr>
              <a:t>kapalı alana sahip 4 adet  derslik, 100 kişilik toplantı  salonu, 9 adet  idari büro ve  90 m</a:t>
            </a:r>
            <a:r>
              <a:rPr lang="tr-TR" altLang="tr-TR" baseline="30000" dirty="0">
                <a:latin typeface="Arial" panose="020B0604020202020204" pitchFamily="34" charset="0"/>
                <a:cs typeface="Arial" panose="020B0604020202020204" pitchFamily="34" charset="0"/>
              </a:rPr>
              <a:t>2</a:t>
            </a:r>
            <a:r>
              <a:rPr lang="tr-TR" altLang="tr-TR" dirty="0">
                <a:latin typeface="Arial" panose="020B0604020202020204" pitchFamily="34" charset="0"/>
                <a:cs typeface="Arial" panose="020B0604020202020204" pitchFamily="34" charset="0"/>
              </a:rPr>
              <a:t>  Tıbbi Laboratuvardan  oluşmaktadır.</a:t>
            </a:r>
            <a:endParaRPr lang="tr-TR" altLang="tr-TR" sz="2800" dirty="0">
              <a:latin typeface="Arial" panose="020B0604020202020204" pitchFamily="34" charset="0"/>
              <a:cs typeface="Arial" panose="020B0604020202020204" pitchFamily="34" charset="0"/>
            </a:endParaRPr>
          </a:p>
          <a:p>
            <a:pPr algn="just">
              <a:spcBef>
                <a:spcPct val="0"/>
              </a:spcBef>
              <a:spcAft>
                <a:spcPct val="0"/>
              </a:spcAft>
              <a:buClrTx/>
              <a:buSzTx/>
            </a:pPr>
            <a:endParaRPr lang="tr-TR" altLang="tr-TR" sz="2800" dirty="0">
              <a:latin typeface="Arial" panose="020B0604020202020204" pitchFamily="34" charset="0"/>
              <a:cs typeface="Arial" panose="020B0604020202020204" pitchFamily="34" charset="0"/>
            </a:endParaRPr>
          </a:p>
          <a:p>
            <a:pPr algn="just">
              <a:spcBef>
                <a:spcPct val="0"/>
              </a:spcBef>
              <a:spcAft>
                <a:spcPct val="0"/>
              </a:spcAft>
              <a:buClrTx/>
              <a:buSzTx/>
            </a:pPr>
            <a:endParaRPr lang="tr-TR" altLang="tr-TR" sz="2800" dirty="0">
              <a:latin typeface="Arial" panose="020B0604020202020204" pitchFamily="34" charset="0"/>
              <a:cs typeface="Arial" panose="020B0604020202020204" pitchFamily="34" charset="0"/>
            </a:endParaRPr>
          </a:p>
        </p:txBody>
      </p:sp>
      <p:sp>
        <p:nvSpPr>
          <p:cNvPr id="2" name="Unvan 1"/>
          <p:cNvSpPr>
            <a:spLocks noGrp="1"/>
          </p:cNvSpPr>
          <p:nvPr>
            <p:ph type="title"/>
          </p:nvPr>
        </p:nvSpPr>
        <p:spPr>
          <a:xfrm>
            <a:off x="3884241" y="336990"/>
            <a:ext cx="4831080" cy="1325563"/>
          </a:xfrm>
        </p:spPr>
        <p:txBody>
          <a:bodyPr/>
          <a:lstStyle/>
          <a:p>
            <a:pPr algn="ctr"/>
            <a:r>
              <a:rPr lang="tr-TR" dirty="0">
                <a:latin typeface="Arial Black" panose="020B0A04020102020204" pitchFamily="34" charset="0"/>
              </a:rPr>
              <a:t>Genel Bilgiler</a:t>
            </a:r>
          </a:p>
        </p:txBody>
      </p:sp>
    </p:spTree>
    <p:extLst>
      <p:ext uri="{BB962C8B-B14F-4D97-AF65-F5344CB8AC3E}">
        <p14:creationId xmlns:p14="http://schemas.microsoft.com/office/powerpoint/2010/main" val="15760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8000" y="1585517"/>
            <a:ext cx="11394966" cy="4351338"/>
          </a:xfrm>
        </p:spPr>
        <p:txBody>
          <a:bodyPr>
            <a:normAutofit/>
          </a:bodyPr>
          <a:lstStyle/>
          <a:p>
            <a:pPr algn="just"/>
            <a:r>
              <a:rPr lang="tr-TR" sz="3200" dirty="0"/>
              <a:t>Tıbbi Laboratuvar Programında eğitim-öğretim faaliyetleri, teorik ve laboratuvarlarda uygulamalı olarak gerçekleştirilmektedir. </a:t>
            </a:r>
          </a:p>
          <a:p>
            <a:pPr algn="just"/>
            <a:r>
              <a:rPr lang="tr-TR" sz="3200" dirty="0"/>
              <a:t>Meslek Yüksekokulumuz Tıbbi Laboratuvar Teknikleri Programı TYT puan türü ile öğrenci almakta olup eğitim 4 yarıyıldan oluşan 2 akademik yıldır. 40 adet kontenjanla öğrenci alımı yapılmaktadır.</a:t>
            </a:r>
          </a:p>
        </p:txBody>
      </p:sp>
      <p:sp>
        <p:nvSpPr>
          <p:cNvPr id="2" name="Unvan 1"/>
          <p:cNvSpPr>
            <a:spLocks noGrp="1"/>
          </p:cNvSpPr>
          <p:nvPr>
            <p:ph type="title"/>
          </p:nvPr>
        </p:nvSpPr>
        <p:spPr>
          <a:xfrm>
            <a:off x="678809" y="264207"/>
            <a:ext cx="6711892" cy="1121930"/>
          </a:xfrm>
        </p:spPr>
        <p:txBody>
          <a:bodyPr>
            <a:normAutofit/>
          </a:bodyPr>
          <a:lstStyle/>
          <a:p>
            <a:r>
              <a:rPr lang="tr-TR" dirty="0">
                <a:solidFill>
                  <a:schemeClr val="accent2"/>
                </a:solidFill>
                <a:latin typeface="Arial Black" panose="020B0A04020102020204" pitchFamily="34" charset="0"/>
              </a:rPr>
              <a:t>Genel Bilgiler</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2">
                <a:lumMod val="75000"/>
              </a:schemeClr>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163607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tr-TR" sz="3000" kern="1200" dirty="0">
                <a:solidFill>
                  <a:schemeClr val="bg1"/>
                </a:solidFill>
                <a:latin typeface="+mj-lt"/>
                <a:ea typeface="+mj-ea"/>
                <a:cs typeface="+mj-cs"/>
              </a:rPr>
              <a:t>Köyceğiz Sağlık Hizmetleri Meslek Yüksekokulu</a:t>
            </a:r>
            <a:endParaRPr lang="en-US" sz="3000" kern="1200" dirty="0">
              <a:solidFill>
                <a:schemeClr val="bg1"/>
              </a:solidFill>
              <a:latin typeface="+mj-lt"/>
              <a:ea typeface="+mj-ea"/>
              <a:cs typeface="+mj-cs"/>
            </a:endParaRPr>
          </a:p>
        </p:txBody>
      </p:sp>
      <p:pic>
        <p:nvPicPr>
          <p:cNvPr id="14" name="Picture 5">
            <a:extLst>
              <a:ext uri="{FF2B5EF4-FFF2-40B4-BE49-F238E27FC236}">
                <a16:creationId xmlns:a16="http://schemas.microsoft.com/office/drawing/2014/main" id="{4BA8CF41-D5B8-4232-A295-446EE54B022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55" r="2" b="5534"/>
          <a:stretch/>
        </p:blipFill>
        <p:spPr bwMode="auto">
          <a:xfrm>
            <a:off x="393308" y="352931"/>
            <a:ext cx="5559480" cy="37490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68C02C5A-1527-4E8E-9A6D-2F7E3D009F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
          <a:stretch/>
        </p:blipFill>
        <p:spPr>
          <a:xfrm>
            <a:off x="6251736" y="357013"/>
            <a:ext cx="5546955" cy="37490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3" name="Metin Yer Tutucusu 12">
            <a:extLst>
              <a:ext uri="{FF2B5EF4-FFF2-40B4-BE49-F238E27FC236}">
                <a16:creationId xmlns:a16="http://schemas.microsoft.com/office/drawing/2014/main" id="{CAA004A7-EB23-4AA9-9DAC-B4C359BE4679}"/>
              </a:ext>
            </a:extLst>
          </p:cNvPr>
          <p:cNvSpPr>
            <a:spLocks noGrp="1"/>
          </p:cNvSpPr>
          <p:nvPr>
            <p:ph type="body" idx="1"/>
          </p:nvPr>
        </p:nvSpPr>
        <p:spPr>
          <a:xfrm>
            <a:off x="4945336" y="4615840"/>
            <a:ext cx="6609921" cy="1526741"/>
          </a:xfrm>
        </p:spPr>
        <p:txBody>
          <a:bodyPr vert="horz" lIns="91440" tIns="45720" rIns="91440" bIns="45720" rtlCol="0" anchor="ctr">
            <a:normAutofit/>
          </a:bodyPr>
          <a:lstStyle/>
          <a:p>
            <a:pPr indent="-228600">
              <a:buFont typeface="Arial" panose="020B0604020202020204" pitchFamily="34" charset="0"/>
              <a:buChar char="•"/>
            </a:pPr>
            <a:r>
              <a:rPr lang="tr-TR" sz="2200" dirty="0">
                <a:solidFill>
                  <a:schemeClr val="bg1"/>
                </a:solidFill>
              </a:rPr>
              <a:t>Tıbbi Laboratuvar Teknikleri Programı</a:t>
            </a:r>
            <a:endParaRPr lang="en-US" sz="2200" dirty="0">
              <a:solidFill>
                <a:schemeClr val="bg1"/>
              </a:solidFill>
            </a:endParaRPr>
          </a:p>
        </p:txBody>
      </p:sp>
    </p:spTree>
    <p:extLst>
      <p:ext uri="{BB962C8B-B14F-4D97-AF65-F5344CB8AC3E}">
        <p14:creationId xmlns:p14="http://schemas.microsoft.com/office/powerpoint/2010/main" val="21108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lstStyle/>
          <a:p>
            <a:pPr algn="just"/>
            <a:r>
              <a:rPr lang="tr-TR" sz="2800" dirty="0"/>
              <a:t>Bölümün amacı, Tıbbi laboratuvar hizmetleri alanında evrensel bilim ve eğitimi temel alan, kuramsal bilgi birikimini pratikle birleştirebilen, teşhise yönelik gereksinimi olan verilere ilişkin (Patoloji, Biyokimya, Mikrobiyoloji-Parazitoloji ve vb.) yöntemleri kullanabilen, bulguları elde edebilen, düzenleyen, amaca uygun paylaşım ve kullanıma sunabilen özelliklere sahip, tıp ve sağlık sektöründe işletme yapısı ve organizasyonu sistematiğinde tıbbi laboratuvar hizmetleri veren kurumlarda görev alabilecek nitelikte meslek elemanları yetiştirmektedir. </a:t>
            </a: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Amacı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67054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nvan 1">
            <a:extLst>
              <a:ext uri="{FF2B5EF4-FFF2-40B4-BE49-F238E27FC236}">
                <a16:creationId xmlns:a16="http://schemas.microsoft.com/office/drawing/2014/main" id="{975EDEB1-96C2-46E5-8B3B-EB7FEC6BCF9D}"/>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Tıbbi Laboratuvar Teknikleri Programı</a:t>
            </a:r>
          </a:p>
        </p:txBody>
      </p:sp>
      <p:cxnSp>
        <p:nvCxnSpPr>
          <p:cNvPr id="31" name="Straight Connector 30">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Resim 9" descr="iç mekan, tablo, bilgisayar, masa içeren bir resim&#10;&#10;Açıklama otomatik olarak oluşturuldu">
            <a:extLst>
              <a:ext uri="{FF2B5EF4-FFF2-40B4-BE49-F238E27FC236}">
                <a16:creationId xmlns:a16="http://schemas.microsoft.com/office/drawing/2014/main" id="{BB531C74-18BE-4D0F-90E9-1D9B4AF9BD9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735"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4" descr="iç mekan, tavan, sandalye, satır içeren bir resim&#10;&#10;Açıklama otomatik olarak oluşturuldu">
            <a:extLst>
              <a:ext uri="{FF2B5EF4-FFF2-40B4-BE49-F238E27FC236}">
                <a16:creationId xmlns:a16="http://schemas.microsoft.com/office/drawing/2014/main" id="{24B8F1C6-9A3D-436E-99CA-9FEBBA170D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61" r="1" b="1"/>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çerik Yer Tutucusu 12" descr="iç mekan, mutfak, tezgah, tablo içeren bir resim&#10;&#10;Açıklama otomatik olarak oluşturuldu">
            <a:extLst>
              <a:ext uri="{FF2B5EF4-FFF2-40B4-BE49-F238E27FC236}">
                <a16:creationId xmlns:a16="http://schemas.microsoft.com/office/drawing/2014/main" id="{1B88EDBC-78AC-45C7-9EDF-69260D9F0E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26" r="-3" b="32235"/>
          <a:stretch/>
        </p:blipFill>
        <p:spPr>
          <a:xfrm>
            <a:off x="8348570" y="321734"/>
            <a:ext cx="3535590" cy="2985818"/>
          </a:xfrm>
          <a:prstGeom prst="rect">
            <a:avLst/>
          </a:prstGeom>
        </p:spPr>
      </p:pic>
    </p:spTree>
    <p:extLst>
      <p:ext uri="{BB962C8B-B14F-4D97-AF65-F5344CB8AC3E}">
        <p14:creationId xmlns:p14="http://schemas.microsoft.com/office/powerpoint/2010/main" val="173357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2">
            <a:extLst>
              <a:ext uri="{FF2B5EF4-FFF2-40B4-BE49-F238E27FC236}">
                <a16:creationId xmlns:a16="http://schemas.microsoft.com/office/drawing/2014/main" id="{C8EB4C9C-0AB3-40B9-A0B2-58B695A129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367" y="206477"/>
            <a:ext cx="9011265" cy="675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15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graphicFrame>
        <p:nvGraphicFramePr>
          <p:cNvPr id="7" name="Tablo 6">
            <a:extLst>
              <a:ext uri="{FF2B5EF4-FFF2-40B4-BE49-F238E27FC236}">
                <a16:creationId xmlns:a16="http://schemas.microsoft.com/office/drawing/2014/main" id="{34E08683-56A1-4CBA-A002-49CFEACF9D9B}"/>
              </a:ext>
            </a:extLst>
          </p:cNvPr>
          <p:cNvGraphicFramePr>
            <a:graphicFrameLocks noGrp="1"/>
          </p:cNvGraphicFramePr>
          <p:nvPr>
            <p:extLst>
              <p:ext uri="{D42A27DB-BD31-4B8C-83A1-F6EECF244321}">
                <p14:modId xmlns:p14="http://schemas.microsoft.com/office/powerpoint/2010/main" val="275279673"/>
              </p:ext>
            </p:extLst>
          </p:nvPr>
        </p:nvGraphicFramePr>
        <p:xfrm>
          <a:off x="360028" y="2250831"/>
          <a:ext cx="5254019" cy="3389342"/>
        </p:xfrm>
        <a:graphic>
          <a:graphicData uri="http://schemas.openxmlformats.org/drawingml/2006/table">
            <a:tbl>
              <a:tblPr>
                <a:tableStyleId>{5C22544A-7EE6-4342-B048-85BDC9FD1C3A}</a:tableStyleId>
              </a:tblPr>
              <a:tblGrid>
                <a:gridCol w="556003">
                  <a:extLst>
                    <a:ext uri="{9D8B030D-6E8A-4147-A177-3AD203B41FA5}">
                      <a16:colId xmlns:a16="http://schemas.microsoft.com/office/drawing/2014/main" val="1881354827"/>
                    </a:ext>
                  </a:extLst>
                </a:gridCol>
                <a:gridCol w="452562">
                  <a:extLst>
                    <a:ext uri="{9D8B030D-6E8A-4147-A177-3AD203B41FA5}">
                      <a16:colId xmlns:a16="http://schemas.microsoft.com/office/drawing/2014/main" val="2410079280"/>
                    </a:ext>
                  </a:extLst>
                </a:gridCol>
                <a:gridCol w="499973">
                  <a:extLst>
                    <a:ext uri="{9D8B030D-6E8A-4147-A177-3AD203B41FA5}">
                      <a16:colId xmlns:a16="http://schemas.microsoft.com/office/drawing/2014/main" val="3553545415"/>
                    </a:ext>
                  </a:extLst>
                </a:gridCol>
                <a:gridCol w="362049">
                  <a:extLst>
                    <a:ext uri="{9D8B030D-6E8A-4147-A177-3AD203B41FA5}">
                      <a16:colId xmlns:a16="http://schemas.microsoft.com/office/drawing/2014/main" val="3303253036"/>
                    </a:ext>
                  </a:extLst>
                </a:gridCol>
                <a:gridCol w="2636807">
                  <a:extLst>
                    <a:ext uri="{9D8B030D-6E8A-4147-A177-3AD203B41FA5}">
                      <a16:colId xmlns:a16="http://schemas.microsoft.com/office/drawing/2014/main" val="4158398435"/>
                    </a:ext>
                  </a:extLst>
                </a:gridCol>
                <a:gridCol w="746625">
                  <a:extLst>
                    <a:ext uri="{9D8B030D-6E8A-4147-A177-3AD203B41FA5}">
                      <a16:colId xmlns:a16="http://schemas.microsoft.com/office/drawing/2014/main" val="3721945762"/>
                    </a:ext>
                  </a:extLst>
                </a:gridCol>
              </a:tblGrid>
              <a:tr h="375291">
                <a:tc gridSpan="2">
                  <a:txBody>
                    <a:bodyPr/>
                    <a:lstStyle/>
                    <a:p>
                      <a:pPr algn="ctr" fontAlgn="t"/>
                      <a:r>
                        <a:rPr lang="tr-TR" sz="1000" b="1" u="none" strike="noStrike" dirty="0">
                          <a:effectLst/>
                        </a:rPr>
                        <a:t>DERSİN KODU</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t"/>
                      <a:r>
                        <a:rPr lang="tr-TR" sz="1000" b="1" u="none" strike="noStrike" dirty="0">
                          <a:effectLst/>
                        </a:rPr>
                        <a:t>SINIF</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Y.Y.</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DERSİN ADI</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TÜRÜ</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341673"/>
                  </a:ext>
                </a:extLst>
              </a:tr>
              <a:tr h="199373">
                <a:tc>
                  <a:txBody>
                    <a:bodyPr/>
                    <a:lstStyle/>
                    <a:p>
                      <a:pPr algn="ctr" fontAlgn="b"/>
                      <a:r>
                        <a:rPr lang="tr-TR" sz="1000" u="none" strike="noStrike">
                          <a:effectLst/>
                        </a:rPr>
                        <a:t>TDB</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dirty="0">
                          <a:effectLst/>
                        </a:rPr>
                        <a:t>TÜRK DİLİ I</a:t>
                      </a:r>
                      <a:endParaRPr lang="tr-TR" sz="1000" b="0" i="0" u="none" strike="noStrike" dirty="0">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00902"/>
                  </a:ext>
                </a:extLst>
              </a:tr>
              <a:tr h="199373">
                <a:tc>
                  <a:txBody>
                    <a:bodyPr/>
                    <a:lstStyle/>
                    <a:p>
                      <a:pPr algn="ctr" fontAlgn="b"/>
                      <a:r>
                        <a:rPr lang="tr-TR" sz="1000" u="none" strike="noStrike">
                          <a:effectLst/>
                        </a:rPr>
                        <a:t>ATB</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ATATÜRK İLKE. Ve İNK. TARİHİ I </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03777"/>
                  </a:ext>
                </a:extLst>
              </a:tr>
              <a:tr h="199373">
                <a:tc>
                  <a:txBody>
                    <a:bodyPr/>
                    <a:lstStyle/>
                    <a:p>
                      <a:pPr algn="ctr" fontAlgn="b"/>
                      <a:r>
                        <a:rPr lang="tr-TR" sz="1000" u="none" strike="noStrike">
                          <a:effectLst/>
                        </a:rPr>
                        <a:t>YDB</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İNGİLİZCE 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520378"/>
                  </a:ext>
                </a:extLst>
              </a:tr>
              <a:tr h="199373">
                <a:tc>
                  <a:txBody>
                    <a:bodyPr/>
                    <a:lstStyle/>
                    <a:p>
                      <a:pPr algn="ctr" fontAlgn="b"/>
                      <a:r>
                        <a:rPr lang="tr-TR" sz="1000" u="none" strike="noStrike">
                          <a:effectLst/>
                        </a:rPr>
                        <a:t>SGP</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1807</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ANATOMİ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350685"/>
                  </a:ext>
                </a:extLst>
              </a:tr>
              <a:tr h="199373">
                <a:tc>
                  <a:txBody>
                    <a:bodyPr/>
                    <a:lstStyle/>
                    <a:p>
                      <a:pPr algn="ctr" fontAlgn="b"/>
                      <a:r>
                        <a:rPr lang="tr-TR" sz="1000" u="none" strike="noStrike">
                          <a:effectLst/>
                        </a:rPr>
                        <a:t>SGP</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1815</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FİZYOLOJİ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702948"/>
                  </a:ext>
                </a:extLst>
              </a:tr>
              <a:tr h="199373">
                <a:tc>
                  <a:txBody>
                    <a:bodyPr/>
                    <a:lstStyle/>
                    <a:p>
                      <a:pPr algn="ctr" fontAlgn="ctr"/>
                      <a:r>
                        <a:rPr lang="tr-TR" sz="1000" u="none" strike="noStrike">
                          <a:effectLst/>
                        </a:rPr>
                        <a:t>BİP</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000" u="none" strike="noStrike" dirty="0">
                          <a:effectLst/>
                        </a:rPr>
                        <a:t>1801</a:t>
                      </a:r>
                      <a:endParaRPr lang="tr-TR" sz="1000" b="0"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000" u="none" strike="noStrike">
                          <a:effectLst/>
                        </a:rPr>
                        <a:t>BİLGİ VE İLETİŞİM TEKNOLOJİSİ I</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484399"/>
                  </a:ext>
                </a:extLst>
              </a:tr>
              <a:tr h="199373">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1001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LABORATUVAR ALETLERİ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915978"/>
                  </a:ext>
                </a:extLst>
              </a:tr>
              <a:tr h="199373">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1003</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KİMYA</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623010"/>
                  </a:ext>
                </a:extLst>
              </a:tr>
              <a:tr h="211101">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1005</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GENEL BİYOLOJİ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5010"/>
                  </a:ext>
                </a:extLst>
              </a:tr>
              <a:tr h="199373">
                <a:tc>
                  <a:txBody>
                    <a:bodyPr/>
                    <a:lstStyle/>
                    <a:p>
                      <a:pPr algn="ctr" fontAlgn="b"/>
                      <a:r>
                        <a:rPr lang="tr-TR" sz="1000" u="none" strike="noStrike">
                          <a:effectLst/>
                        </a:rPr>
                        <a:t>RTV</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İLETİŞİM</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7262"/>
                  </a:ext>
                </a:extLst>
              </a:tr>
              <a:tr h="199373">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MESLEK ETİĞİ</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130090"/>
                  </a:ext>
                </a:extLst>
              </a:tr>
              <a:tr h="199373">
                <a:tc>
                  <a:txBody>
                    <a:bodyPr/>
                    <a:lstStyle/>
                    <a:p>
                      <a:pPr algn="ctr" fontAlgn="b"/>
                      <a:r>
                        <a:rPr lang="tr-TR" sz="1000" u="none" strike="noStrike">
                          <a:effectLst/>
                        </a:rPr>
                        <a:t>SGP</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ÇEVRE KORUMA</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162886"/>
                  </a:ext>
                </a:extLst>
              </a:tr>
              <a:tr h="199373">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LABORATUVARDA GÜVENLİK</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775333"/>
                  </a:ext>
                </a:extLst>
              </a:tr>
              <a:tr h="199373">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1505</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TIBBİ LAB. ORGANİZASYONU</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937212"/>
                  </a:ext>
                </a:extLst>
              </a:tr>
              <a:tr h="211101">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1507</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TIBBİ ATIKLAR</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dirty="0">
                          <a:effectLst/>
                        </a:rPr>
                        <a:t>S</a:t>
                      </a:r>
                      <a:endParaRPr lang="tr-TR" sz="1000" b="1" i="1" u="none" strike="noStrike" dirty="0">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243456"/>
                  </a:ext>
                </a:extLst>
              </a:tr>
            </a:tbl>
          </a:graphicData>
        </a:graphic>
      </p:graphicFrame>
      <p:graphicFrame>
        <p:nvGraphicFramePr>
          <p:cNvPr id="11" name="Tablo 10">
            <a:extLst>
              <a:ext uri="{FF2B5EF4-FFF2-40B4-BE49-F238E27FC236}">
                <a16:creationId xmlns:a16="http://schemas.microsoft.com/office/drawing/2014/main" id="{A1A1A656-86D0-4BA9-9E02-491DFA1DCAA7}"/>
              </a:ext>
            </a:extLst>
          </p:cNvPr>
          <p:cNvGraphicFramePr>
            <a:graphicFrameLocks noGrp="1"/>
          </p:cNvGraphicFramePr>
          <p:nvPr>
            <p:extLst>
              <p:ext uri="{D42A27DB-BD31-4B8C-83A1-F6EECF244321}">
                <p14:modId xmlns:p14="http://schemas.microsoft.com/office/powerpoint/2010/main" val="2245378095"/>
              </p:ext>
            </p:extLst>
          </p:nvPr>
        </p:nvGraphicFramePr>
        <p:xfrm>
          <a:off x="6253354" y="2250831"/>
          <a:ext cx="5254019" cy="3389344"/>
        </p:xfrm>
        <a:graphic>
          <a:graphicData uri="http://schemas.openxmlformats.org/drawingml/2006/table">
            <a:tbl>
              <a:tblPr>
                <a:tableStyleId>{5C22544A-7EE6-4342-B048-85BDC9FD1C3A}</a:tableStyleId>
              </a:tblPr>
              <a:tblGrid>
                <a:gridCol w="480687">
                  <a:extLst>
                    <a:ext uri="{9D8B030D-6E8A-4147-A177-3AD203B41FA5}">
                      <a16:colId xmlns:a16="http://schemas.microsoft.com/office/drawing/2014/main" val="1887572435"/>
                    </a:ext>
                  </a:extLst>
                </a:gridCol>
                <a:gridCol w="391256">
                  <a:extLst>
                    <a:ext uri="{9D8B030D-6E8A-4147-A177-3AD203B41FA5}">
                      <a16:colId xmlns:a16="http://schemas.microsoft.com/office/drawing/2014/main" val="1619902968"/>
                    </a:ext>
                  </a:extLst>
                </a:gridCol>
                <a:gridCol w="432246">
                  <a:extLst>
                    <a:ext uri="{9D8B030D-6E8A-4147-A177-3AD203B41FA5}">
                      <a16:colId xmlns:a16="http://schemas.microsoft.com/office/drawing/2014/main" val="2659496887"/>
                    </a:ext>
                  </a:extLst>
                </a:gridCol>
                <a:gridCol w="313006">
                  <a:extLst>
                    <a:ext uri="{9D8B030D-6E8A-4147-A177-3AD203B41FA5}">
                      <a16:colId xmlns:a16="http://schemas.microsoft.com/office/drawing/2014/main" val="3180100161"/>
                    </a:ext>
                  </a:extLst>
                </a:gridCol>
                <a:gridCol w="2877168">
                  <a:extLst>
                    <a:ext uri="{9D8B030D-6E8A-4147-A177-3AD203B41FA5}">
                      <a16:colId xmlns:a16="http://schemas.microsoft.com/office/drawing/2014/main" val="468908572"/>
                    </a:ext>
                  </a:extLst>
                </a:gridCol>
                <a:gridCol w="759656">
                  <a:extLst>
                    <a:ext uri="{9D8B030D-6E8A-4147-A177-3AD203B41FA5}">
                      <a16:colId xmlns:a16="http://schemas.microsoft.com/office/drawing/2014/main" val="2092555521"/>
                    </a:ext>
                  </a:extLst>
                </a:gridCol>
              </a:tblGrid>
              <a:tr h="337878">
                <a:tc gridSpan="2">
                  <a:txBody>
                    <a:bodyPr/>
                    <a:lstStyle/>
                    <a:p>
                      <a:pPr algn="ctr" fontAlgn="t"/>
                      <a:r>
                        <a:rPr lang="tr-TR" sz="1000" b="1" u="none" strike="noStrike" dirty="0">
                          <a:effectLst/>
                        </a:rPr>
                        <a:t>DERSİN KODU</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t"/>
                      <a:r>
                        <a:rPr lang="tr-TR" sz="1000" b="1" u="none" strike="noStrike" dirty="0">
                          <a:effectLst/>
                        </a:rPr>
                        <a:t>SINIF</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Y.Y.</a:t>
                      </a:r>
                      <a:endParaRPr lang="tr-TR" sz="1000" b="1"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DERSİN ADI</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TÜRÜ</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550104"/>
                  </a:ext>
                </a:extLst>
              </a:tr>
              <a:tr h="179498">
                <a:tc>
                  <a:txBody>
                    <a:bodyPr/>
                    <a:lstStyle/>
                    <a:p>
                      <a:pPr algn="ctr" fontAlgn="b"/>
                      <a:r>
                        <a:rPr lang="tr-TR" sz="1000" u="none" strike="noStrike">
                          <a:effectLst/>
                        </a:rPr>
                        <a:t>TDB</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TÜRK DİLİ II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9860137"/>
                  </a:ext>
                </a:extLst>
              </a:tr>
              <a:tr h="179498">
                <a:tc>
                  <a:txBody>
                    <a:bodyPr/>
                    <a:lstStyle/>
                    <a:p>
                      <a:pPr algn="ctr" fontAlgn="b"/>
                      <a:r>
                        <a:rPr lang="tr-TR" sz="1000" u="none" strike="noStrike">
                          <a:effectLst/>
                        </a:rPr>
                        <a:t>ATB</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ATATÜRK İLKE. ve İNK. TARİHİ II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064685"/>
                  </a:ext>
                </a:extLst>
              </a:tr>
              <a:tr h="179498">
                <a:tc>
                  <a:txBody>
                    <a:bodyPr/>
                    <a:lstStyle/>
                    <a:p>
                      <a:pPr algn="ctr" fontAlgn="b"/>
                      <a:r>
                        <a:rPr lang="tr-TR" sz="1000" u="none" strike="noStrike">
                          <a:effectLst/>
                        </a:rPr>
                        <a:t>YDB</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1802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İNGİLİZCE II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282983"/>
                  </a:ext>
                </a:extLst>
              </a:tr>
              <a:tr h="179498">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1002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GENEL BİYOKİMYA 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4072452"/>
                  </a:ext>
                </a:extLst>
              </a:tr>
              <a:tr h="179498">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1004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GENEL MİKROBİYOLOJİ 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9970182"/>
                  </a:ext>
                </a:extLst>
              </a:tr>
              <a:tr h="179498">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1006</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TIBBİ BİYOLOJİ ve GENETİK</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017206"/>
                  </a:ext>
                </a:extLst>
              </a:tr>
              <a:tr h="179498">
                <a:tc>
                  <a:txBody>
                    <a:bodyPr/>
                    <a:lstStyle/>
                    <a:p>
                      <a:pPr algn="ctr" fontAlgn="ctr"/>
                      <a:r>
                        <a:rPr lang="tr-TR" sz="1000" u="none" strike="noStrike">
                          <a:effectLst/>
                        </a:rPr>
                        <a:t>BİP</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1802</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000" u="none" strike="noStrike">
                          <a:effectLst/>
                        </a:rPr>
                        <a:t>BİLGİ VE İLETİŞİM TEKNOLOJİSİ II</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744498"/>
                  </a:ext>
                </a:extLst>
              </a:tr>
              <a:tr h="179498">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1498</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MESLEK STAJI I (30 İŞGÜNÜ)</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791478"/>
                  </a:ext>
                </a:extLst>
              </a:tr>
              <a:tr h="358996">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LABORATUVAR KAZALARI ve İLKYARDIM</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541217"/>
                  </a:ext>
                </a:extLst>
              </a:tr>
              <a:tr h="358996">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SAĞLIK HİZ. PAKET PROGRAMLAR</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585295"/>
                  </a:ext>
                </a:extLst>
              </a:tr>
              <a:tr h="179498">
                <a:tc>
                  <a:txBody>
                    <a:bodyPr/>
                    <a:lstStyle/>
                    <a:p>
                      <a:pPr algn="ctr" fontAlgn="b"/>
                      <a:r>
                        <a:rPr lang="tr-TR" sz="1000" u="none" strike="noStrike">
                          <a:effectLst/>
                        </a:rPr>
                        <a:t>BİP</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1814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WEB SAYFASI TASARIMI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335658"/>
                  </a:ext>
                </a:extLst>
              </a:tr>
              <a:tr h="358996">
                <a:tc>
                  <a:txBody>
                    <a:bodyPr/>
                    <a:lstStyle/>
                    <a:p>
                      <a:pPr algn="ctr" fontAlgn="b"/>
                      <a:r>
                        <a:rPr lang="tr-TR" sz="1000" u="none" strike="noStrike">
                          <a:effectLst/>
                        </a:rPr>
                        <a:t>İŞY</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1812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ARAŞTIRMA YÖNTEM VE TEKNİKLERİ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706081"/>
                  </a:ext>
                </a:extLst>
              </a:tr>
              <a:tr h="179498">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1506</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HASTANE ENFEKSİYONLARI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33940"/>
                  </a:ext>
                </a:extLst>
              </a:tr>
              <a:tr h="179498">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1508</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*TOKSİKOLOJİ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dirty="0">
                          <a:effectLst/>
                        </a:rPr>
                        <a:t>S</a:t>
                      </a:r>
                      <a:endParaRPr lang="tr-TR" sz="1000" b="1" i="1" u="none" strike="noStrike" dirty="0">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418129"/>
                  </a:ext>
                </a:extLst>
              </a:tr>
            </a:tbl>
          </a:graphicData>
        </a:graphic>
      </p:graphicFrame>
      <p:sp>
        <p:nvSpPr>
          <p:cNvPr id="12" name="Metin kutusu 11">
            <a:extLst>
              <a:ext uri="{FF2B5EF4-FFF2-40B4-BE49-F238E27FC236}">
                <a16:creationId xmlns:a16="http://schemas.microsoft.com/office/drawing/2014/main" id="{115D6433-BDB9-4665-9CD5-51CA82C2FC75}"/>
              </a:ext>
            </a:extLst>
          </p:cNvPr>
          <p:cNvSpPr txBox="1"/>
          <p:nvPr/>
        </p:nvSpPr>
        <p:spPr>
          <a:xfrm>
            <a:off x="2846363" y="1572830"/>
            <a:ext cx="6499274" cy="400110"/>
          </a:xfrm>
          <a:prstGeom prst="rect">
            <a:avLst/>
          </a:prstGeom>
          <a:noFill/>
        </p:spPr>
        <p:txBody>
          <a:bodyPr wrap="square" rtlCol="0">
            <a:spAutoFit/>
          </a:bodyPr>
          <a:lstStyle/>
          <a:p>
            <a:pPr algn="ctr"/>
            <a:r>
              <a:rPr lang="tr-TR" sz="2000" b="1" dirty="0"/>
              <a:t>Tıbbi Laboratuvar Teknikleri Programı 1. Yıl Ders Müfredatı</a:t>
            </a:r>
          </a:p>
        </p:txBody>
      </p:sp>
    </p:spTree>
    <p:extLst>
      <p:ext uri="{BB962C8B-B14F-4D97-AF65-F5344CB8AC3E}">
        <p14:creationId xmlns:p14="http://schemas.microsoft.com/office/powerpoint/2010/main" val="418282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2" name="Metin kutusu 11">
            <a:extLst>
              <a:ext uri="{FF2B5EF4-FFF2-40B4-BE49-F238E27FC236}">
                <a16:creationId xmlns:a16="http://schemas.microsoft.com/office/drawing/2014/main" id="{115D6433-BDB9-4665-9CD5-51CA82C2FC75}"/>
              </a:ext>
            </a:extLst>
          </p:cNvPr>
          <p:cNvSpPr txBox="1"/>
          <p:nvPr/>
        </p:nvSpPr>
        <p:spPr>
          <a:xfrm>
            <a:off x="2846363" y="1572830"/>
            <a:ext cx="6499274" cy="400110"/>
          </a:xfrm>
          <a:prstGeom prst="rect">
            <a:avLst/>
          </a:prstGeom>
          <a:noFill/>
        </p:spPr>
        <p:txBody>
          <a:bodyPr wrap="square" rtlCol="0">
            <a:spAutoFit/>
          </a:bodyPr>
          <a:lstStyle/>
          <a:p>
            <a:pPr algn="ctr"/>
            <a:r>
              <a:rPr lang="tr-TR" sz="2000" b="1" dirty="0"/>
              <a:t>Tıbbi Laboratuvar Teknikleri Programı 2. Yıl Ders Müfredatı</a:t>
            </a:r>
          </a:p>
        </p:txBody>
      </p:sp>
      <p:graphicFrame>
        <p:nvGraphicFramePr>
          <p:cNvPr id="3" name="Tablo 2">
            <a:extLst>
              <a:ext uri="{FF2B5EF4-FFF2-40B4-BE49-F238E27FC236}">
                <a16:creationId xmlns:a16="http://schemas.microsoft.com/office/drawing/2014/main" id="{CB9A0527-8A4E-4697-874A-A0C218C0495A}"/>
              </a:ext>
            </a:extLst>
          </p:cNvPr>
          <p:cNvGraphicFramePr>
            <a:graphicFrameLocks noGrp="1"/>
          </p:cNvGraphicFramePr>
          <p:nvPr>
            <p:extLst>
              <p:ext uri="{D42A27DB-BD31-4B8C-83A1-F6EECF244321}">
                <p14:modId xmlns:p14="http://schemas.microsoft.com/office/powerpoint/2010/main" val="3029717042"/>
              </p:ext>
            </p:extLst>
          </p:nvPr>
        </p:nvGraphicFramePr>
        <p:xfrm>
          <a:off x="611162" y="2249010"/>
          <a:ext cx="4470401" cy="2933700"/>
        </p:xfrm>
        <a:graphic>
          <a:graphicData uri="http://schemas.openxmlformats.org/drawingml/2006/table">
            <a:tbl>
              <a:tblPr>
                <a:tableStyleId>{5C22544A-7EE6-4342-B048-85BDC9FD1C3A}</a:tableStyleId>
              </a:tblPr>
              <a:tblGrid>
                <a:gridCol w="408994">
                  <a:extLst>
                    <a:ext uri="{9D8B030D-6E8A-4147-A177-3AD203B41FA5}">
                      <a16:colId xmlns:a16="http://schemas.microsoft.com/office/drawing/2014/main" val="3180334216"/>
                    </a:ext>
                  </a:extLst>
                </a:gridCol>
                <a:gridCol w="332902">
                  <a:extLst>
                    <a:ext uri="{9D8B030D-6E8A-4147-A177-3AD203B41FA5}">
                      <a16:colId xmlns:a16="http://schemas.microsoft.com/office/drawing/2014/main" val="891476936"/>
                    </a:ext>
                  </a:extLst>
                </a:gridCol>
                <a:gridCol w="367778">
                  <a:extLst>
                    <a:ext uri="{9D8B030D-6E8A-4147-A177-3AD203B41FA5}">
                      <a16:colId xmlns:a16="http://schemas.microsoft.com/office/drawing/2014/main" val="302891313"/>
                    </a:ext>
                  </a:extLst>
                </a:gridCol>
                <a:gridCol w="266322">
                  <a:extLst>
                    <a:ext uri="{9D8B030D-6E8A-4147-A177-3AD203B41FA5}">
                      <a16:colId xmlns:a16="http://schemas.microsoft.com/office/drawing/2014/main" val="1901367296"/>
                    </a:ext>
                  </a:extLst>
                </a:gridCol>
                <a:gridCol w="2486368">
                  <a:extLst>
                    <a:ext uri="{9D8B030D-6E8A-4147-A177-3AD203B41FA5}">
                      <a16:colId xmlns:a16="http://schemas.microsoft.com/office/drawing/2014/main" val="2993538643"/>
                    </a:ext>
                  </a:extLst>
                </a:gridCol>
                <a:gridCol w="608037">
                  <a:extLst>
                    <a:ext uri="{9D8B030D-6E8A-4147-A177-3AD203B41FA5}">
                      <a16:colId xmlns:a16="http://schemas.microsoft.com/office/drawing/2014/main" val="4094806661"/>
                    </a:ext>
                  </a:extLst>
                </a:gridCol>
              </a:tblGrid>
              <a:tr h="304800">
                <a:tc gridSpan="2">
                  <a:txBody>
                    <a:bodyPr/>
                    <a:lstStyle/>
                    <a:p>
                      <a:pPr algn="ctr" fontAlgn="t"/>
                      <a:r>
                        <a:rPr lang="tr-TR" sz="1000" b="1" u="none" strike="noStrike" dirty="0">
                          <a:effectLst/>
                        </a:rPr>
                        <a:t>DERSİN KODU</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t"/>
                      <a:r>
                        <a:rPr lang="tr-TR" sz="1000" b="1" u="none" strike="noStrike" dirty="0">
                          <a:effectLst/>
                        </a:rPr>
                        <a:t>SINIF</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Y.Y.</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DERSİN ADI</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TÜRÜ</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805381"/>
                  </a:ext>
                </a:extLst>
              </a:tr>
              <a:tr h="161925">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2001</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GENEL MİKROBİYOLOJİ II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366585"/>
                  </a:ext>
                </a:extLst>
              </a:tr>
              <a:tr h="161925">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2003</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GENEL BİYOKİMYA II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753175"/>
                  </a:ext>
                </a:extLst>
              </a:tr>
              <a:tr h="323850">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2005</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TEMEL LABORATUVAR UYGULAMALARI 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2922"/>
                  </a:ext>
                </a:extLst>
              </a:tr>
              <a:tr h="171450">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2007</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PATOLOJİ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253659"/>
                  </a:ext>
                </a:extLst>
              </a:tr>
              <a:tr h="171450">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dirty="0">
                          <a:effectLst/>
                        </a:rPr>
                        <a:t>** HEMATOLOJİ</a:t>
                      </a:r>
                      <a:endParaRPr lang="tr-TR" sz="1000" b="1" i="1" u="none" strike="noStrike" dirty="0">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9267490"/>
                  </a:ext>
                </a:extLst>
              </a:tr>
              <a:tr h="171450">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İMMÜNOLOJİK YÖNTEMLER</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044495"/>
                  </a:ext>
                </a:extLst>
              </a:tr>
              <a:tr h="161925">
                <a:tc>
                  <a:txBody>
                    <a:bodyPr/>
                    <a:lstStyle/>
                    <a:p>
                      <a:pPr algn="ctr" fontAlgn="b"/>
                      <a:r>
                        <a:rPr lang="tr-TR" sz="1000" u="none" strike="noStrike">
                          <a:effectLst/>
                        </a:rPr>
                        <a:t>SGP</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2807</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DAVRANIŞ BİLİMLERİ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747634"/>
                  </a:ext>
                </a:extLst>
              </a:tr>
              <a:tr h="161925">
                <a:tc>
                  <a:txBody>
                    <a:bodyPr/>
                    <a:lstStyle/>
                    <a:p>
                      <a:pPr algn="ctr" fontAlgn="b"/>
                      <a:r>
                        <a:rPr lang="tr-TR" sz="1000" u="none" strike="noStrike">
                          <a:effectLst/>
                        </a:rPr>
                        <a:t>SGP</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2805</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HALK SAĞLIĞI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105937"/>
                  </a:ext>
                </a:extLst>
              </a:tr>
              <a:tr h="323850">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2505</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BİYOKİMYADA ÖZEL TETKİKLER</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566415"/>
                  </a:ext>
                </a:extLst>
              </a:tr>
              <a:tr h="161925">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2507</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FARMAKOLOJİ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639560"/>
                  </a:ext>
                </a:extLst>
              </a:tr>
              <a:tr h="161925">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2515</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BESLENME İLKELERİ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921280"/>
                  </a:ext>
                </a:extLst>
              </a:tr>
              <a:tr h="161925">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2511</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MOLEKÜLER BİYOLOJİK YÖNTEMLER</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724174"/>
                  </a:ext>
                </a:extLst>
              </a:tr>
              <a:tr h="161925">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2513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BİYOMEDİKAL TEKNOLOJİ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1"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536679"/>
                  </a:ext>
                </a:extLst>
              </a:tr>
              <a:tr h="161925">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2509</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3</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MESLEKİ YABANCI DİL 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dirty="0">
                          <a:effectLst/>
                        </a:rPr>
                        <a:t>S</a:t>
                      </a:r>
                      <a:endParaRPr lang="tr-TR" sz="1000" b="1" i="1" u="none" strike="noStrike" dirty="0">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5454094"/>
                  </a:ext>
                </a:extLst>
              </a:tr>
            </a:tbl>
          </a:graphicData>
        </a:graphic>
      </p:graphicFrame>
      <p:graphicFrame>
        <p:nvGraphicFramePr>
          <p:cNvPr id="8" name="Tablo 7">
            <a:extLst>
              <a:ext uri="{FF2B5EF4-FFF2-40B4-BE49-F238E27FC236}">
                <a16:creationId xmlns:a16="http://schemas.microsoft.com/office/drawing/2014/main" id="{CE6AA048-2F3C-4208-BFDF-BD6956445948}"/>
              </a:ext>
            </a:extLst>
          </p:cNvPr>
          <p:cNvGraphicFramePr>
            <a:graphicFrameLocks noGrp="1"/>
          </p:cNvGraphicFramePr>
          <p:nvPr>
            <p:extLst>
              <p:ext uri="{D42A27DB-BD31-4B8C-83A1-F6EECF244321}">
                <p14:modId xmlns:p14="http://schemas.microsoft.com/office/powerpoint/2010/main" val="3544705015"/>
              </p:ext>
            </p:extLst>
          </p:nvPr>
        </p:nvGraphicFramePr>
        <p:xfrm>
          <a:off x="5774005" y="2224086"/>
          <a:ext cx="5437945" cy="2958624"/>
        </p:xfrm>
        <a:graphic>
          <a:graphicData uri="http://schemas.openxmlformats.org/drawingml/2006/table">
            <a:tbl>
              <a:tblPr>
                <a:tableStyleId>{5C22544A-7EE6-4342-B048-85BDC9FD1C3A}</a:tableStyleId>
              </a:tblPr>
              <a:tblGrid>
                <a:gridCol w="497513">
                  <a:extLst>
                    <a:ext uri="{9D8B030D-6E8A-4147-A177-3AD203B41FA5}">
                      <a16:colId xmlns:a16="http://schemas.microsoft.com/office/drawing/2014/main" val="405091448"/>
                    </a:ext>
                  </a:extLst>
                </a:gridCol>
                <a:gridCol w="404953">
                  <a:extLst>
                    <a:ext uri="{9D8B030D-6E8A-4147-A177-3AD203B41FA5}">
                      <a16:colId xmlns:a16="http://schemas.microsoft.com/office/drawing/2014/main" val="850119451"/>
                    </a:ext>
                  </a:extLst>
                </a:gridCol>
                <a:gridCol w="447377">
                  <a:extLst>
                    <a:ext uri="{9D8B030D-6E8A-4147-A177-3AD203B41FA5}">
                      <a16:colId xmlns:a16="http://schemas.microsoft.com/office/drawing/2014/main" val="1036738729"/>
                    </a:ext>
                  </a:extLst>
                </a:gridCol>
                <a:gridCol w="323964">
                  <a:extLst>
                    <a:ext uri="{9D8B030D-6E8A-4147-A177-3AD203B41FA5}">
                      <a16:colId xmlns:a16="http://schemas.microsoft.com/office/drawing/2014/main" val="1261683686"/>
                    </a:ext>
                  </a:extLst>
                </a:gridCol>
                <a:gridCol w="2779400">
                  <a:extLst>
                    <a:ext uri="{9D8B030D-6E8A-4147-A177-3AD203B41FA5}">
                      <a16:colId xmlns:a16="http://schemas.microsoft.com/office/drawing/2014/main" val="1707034349"/>
                    </a:ext>
                  </a:extLst>
                </a:gridCol>
                <a:gridCol w="984738">
                  <a:extLst>
                    <a:ext uri="{9D8B030D-6E8A-4147-A177-3AD203B41FA5}">
                      <a16:colId xmlns:a16="http://schemas.microsoft.com/office/drawing/2014/main" val="2057167203"/>
                    </a:ext>
                  </a:extLst>
                </a:gridCol>
              </a:tblGrid>
              <a:tr h="417117">
                <a:tc gridSpan="2">
                  <a:txBody>
                    <a:bodyPr/>
                    <a:lstStyle/>
                    <a:p>
                      <a:pPr algn="ctr" fontAlgn="t"/>
                      <a:r>
                        <a:rPr lang="tr-TR" sz="1000" b="1" u="none" strike="noStrike" dirty="0">
                          <a:effectLst/>
                        </a:rPr>
                        <a:t>DERSİN KODU</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t"/>
                      <a:r>
                        <a:rPr lang="tr-TR" sz="1000" b="1" u="none" strike="noStrike">
                          <a:effectLst/>
                        </a:rPr>
                        <a:t>SINIF</a:t>
                      </a:r>
                      <a:endParaRPr lang="tr-TR" sz="1000" b="1" i="0" u="none" strike="noStrike">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Y.Y.</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DERSİN ADI</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TÜRÜ</a:t>
                      </a:r>
                      <a:endParaRPr lang="tr-TR" sz="1000" b="1" i="0" u="none" strike="noStrike" dirty="0">
                        <a:effectLst/>
                        <a:latin typeface="Arial Tur"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72368"/>
                  </a:ext>
                </a:extLst>
              </a:tr>
              <a:tr h="221594">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KLİNİK MİKROBİYOLOJİ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12469"/>
                  </a:ext>
                </a:extLst>
              </a:tr>
              <a:tr h="221594">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KLİNİK BİYOKİMYA</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922467"/>
                  </a:ext>
                </a:extLst>
              </a:tr>
              <a:tr h="258984">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2006</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TEMEL LABORATUVAR UYGULAMALARI II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614445"/>
                  </a:ext>
                </a:extLst>
              </a:tr>
              <a:tr h="221594">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2008</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PARAZİTOLOJİ</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162206"/>
                  </a:ext>
                </a:extLst>
              </a:tr>
              <a:tr h="221594">
                <a:tc>
                  <a:txBody>
                    <a:bodyPr/>
                    <a:lstStyle/>
                    <a:p>
                      <a:pPr algn="ctr" fontAlgn="b"/>
                      <a:r>
                        <a:rPr lang="tr-TR" sz="1000" u="none" strike="noStrike">
                          <a:effectLst/>
                        </a:rPr>
                        <a:t>TLT</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2498</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MESLEK STAJI II (30 İŞGÜNÜ)</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Z</a:t>
                      </a:r>
                      <a:endParaRPr lang="tr-TR" sz="1000" b="0"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915114"/>
                  </a:ext>
                </a:extLst>
              </a:tr>
              <a:tr h="221594">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HORMON BİYOKİMYASI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6275"/>
                  </a:ext>
                </a:extLst>
              </a:tr>
              <a:tr h="288177">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dirty="0">
                          <a:effectLst/>
                        </a:rPr>
                        <a:t>* BULAŞICI HAST. ve EPİDEMİYOLOJİ</a:t>
                      </a:r>
                      <a:endParaRPr lang="tr-TR" sz="1000" b="1" i="1" u="none" strike="noStrike" dirty="0">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152000"/>
                  </a:ext>
                </a:extLst>
              </a:tr>
              <a:tr h="221594">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2506</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HİSTOLOJİ- EMBRİYOLOJİ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33874"/>
                  </a:ext>
                </a:extLst>
              </a:tr>
              <a:tr h="221594">
                <a:tc>
                  <a:txBody>
                    <a:bodyPr/>
                    <a:lstStyle/>
                    <a:p>
                      <a:pPr algn="ctr" fontAlgn="b"/>
                      <a:r>
                        <a:rPr lang="tr-TR" sz="1000" u="none" strike="noStrike">
                          <a:effectLst/>
                        </a:rPr>
                        <a:t>SGP</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2806</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TIBBİ TERMİNOLOJİ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674229"/>
                  </a:ext>
                </a:extLst>
              </a:tr>
              <a:tr h="221594">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2508</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SAĞLIK EĞİTİMİ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S</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410256"/>
                  </a:ext>
                </a:extLst>
              </a:tr>
              <a:tr h="221594">
                <a:tc>
                  <a:txBody>
                    <a:bodyPr/>
                    <a:lstStyle/>
                    <a:p>
                      <a:pPr algn="ctr" fontAlgn="b"/>
                      <a:r>
                        <a:rPr lang="tr-TR" sz="1000" u="none" strike="noStrike">
                          <a:effectLst/>
                        </a:rPr>
                        <a:t>TLT</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2510</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2</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a:effectLst/>
                        </a:rPr>
                        <a:t>4</a:t>
                      </a:r>
                      <a:endParaRPr lang="tr-TR" sz="1000" b="1" i="0" u="none" strike="noStrike">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000" u="none" strike="noStrike">
                          <a:effectLst/>
                        </a:rPr>
                        <a:t>* MESLEKİ YABANCI DİL II</a:t>
                      </a:r>
                      <a:endParaRPr lang="tr-TR" sz="1000" b="1" i="1" u="none" strike="noStrike">
                        <a:solidFill>
                          <a:srgbClr val="000000"/>
                        </a:solidFill>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000" u="none" strike="noStrike" dirty="0">
                          <a:effectLst/>
                        </a:rPr>
                        <a:t>S</a:t>
                      </a:r>
                      <a:endParaRPr lang="tr-TR" sz="1000" b="1" i="0" u="none" strike="noStrike" dirty="0">
                        <a:effectLst/>
                        <a:latin typeface="Arial Tur"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888072"/>
                  </a:ext>
                </a:extLst>
              </a:tr>
            </a:tbl>
          </a:graphicData>
        </a:graphic>
      </p:graphicFrame>
    </p:spTree>
    <p:extLst>
      <p:ext uri="{BB962C8B-B14F-4D97-AF65-F5344CB8AC3E}">
        <p14:creationId xmlns:p14="http://schemas.microsoft.com/office/powerpoint/2010/main" val="6072040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1162</Words>
  <Application>Microsoft Office PowerPoint</Application>
  <PresentationFormat>Geniş ekran</PresentationFormat>
  <Paragraphs>403</Paragraphs>
  <Slides>16</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16</vt:i4>
      </vt:variant>
    </vt:vector>
  </HeadingPairs>
  <TitlesOfParts>
    <vt:vector size="24" baseType="lpstr">
      <vt:lpstr>Arial</vt:lpstr>
      <vt:lpstr>Arial Black</vt:lpstr>
      <vt:lpstr>Arial Tur</vt:lpstr>
      <vt:lpstr>Calibri</vt:lpstr>
      <vt:lpstr>Calibri Light</vt:lpstr>
      <vt:lpstr>Wingdings</vt:lpstr>
      <vt:lpstr>Office Teması</vt:lpstr>
      <vt:lpstr>Özel Tasarım</vt:lpstr>
      <vt:lpstr>PowerPoint Sunusu</vt:lpstr>
      <vt:lpstr>Genel Bilgiler</vt:lpstr>
      <vt:lpstr>Genel Bilgiler</vt:lpstr>
      <vt:lpstr>Köyceğiz Sağlık Hizmetleri Meslek Yüksekokulu</vt:lpstr>
      <vt:lpstr>Bölümün Amacı</vt:lpstr>
      <vt:lpstr>Tıbbi Laboratuvar Teknikleri Programı</vt:lpstr>
      <vt:lpstr>PowerPoint Sunusu</vt:lpstr>
      <vt:lpstr>Bölümün Ders İçeriği</vt:lpstr>
      <vt:lpstr>Bölümün Ders İçeriği</vt:lpstr>
      <vt:lpstr>Bölümün Ders İçeriği</vt:lpstr>
      <vt:lpstr>Önceki Öğrenimin Tanınması</vt:lpstr>
      <vt:lpstr>Mezunların Nitelikleri</vt:lpstr>
      <vt:lpstr>Dikey Geçiş Olanakları </vt:lpstr>
      <vt:lpstr>Staj Olanakları</vt:lpstr>
      <vt:lpstr>Akademik Personel</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SKA</dc:creator>
  <cp:lastModifiedBy>SKA</cp:lastModifiedBy>
  <cp:revision>6</cp:revision>
  <dcterms:created xsi:type="dcterms:W3CDTF">2020-07-27T13:29:18Z</dcterms:created>
  <dcterms:modified xsi:type="dcterms:W3CDTF">2020-07-27T14:10:54Z</dcterms:modified>
</cp:coreProperties>
</file>